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55"/>
  </p:notesMasterIdLst>
  <p:sldIdLst>
    <p:sldId id="256" r:id="rId2"/>
    <p:sldId id="520" r:id="rId3"/>
    <p:sldId id="630" r:id="rId4"/>
    <p:sldId id="629" r:id="rId5"/>
    <p:sldId id="398" r:id="rId6"/>
    <p:sldId id="625" r:id="rId7"/>
    <p:sldId id="633" r:id="rId8"/>
    <p:sldId id="626" r:id="rId9"/>
    <p:sldId id="615" r:id="rId10"/>
    <p:sldId id="634" r:id="rId11"/>
    <p:sldId id="616" r:id="rId12"/>
    <p:sldId id="618" r:id="rId13"/>
    <p:sldId id="635" r:id="rId14"/>
    <p:sldId id="636" r:id="rId15"/>
    <p:sldId id="637" r:id="rId16"/>
    <p:sldId id="627" r:id="rId17"/>
    <p:sldId id="672" r:id="rId18"/>
    <p:sldId id="628" r:id="rId19"/>
    <p:sldId id="638" r:id="rId20"/>
    <p:sldId id="639" r:id="rId21"/>
    <p:sldId id="631" r:id="rId22"/>
    <p:sldId id="640" r:id="rId23"/>
    <p:sldId id="644" r:id="rId24"/>
    <p:sldId id="656" r:id="rId25"/>
    <p:sldId id="642" r:id="rId26"/>
    <p:sldId id="641" r:id="rId27"/>
    <p:sldId id="645" r:id="rId28"/>
    <p:sldId id="646" r:id="rId29"/>
    <p:sldId id="647" r:id="rId30"/>
    <p:sldId id="648" r:id="rId31"/>
    <p:sldId id="649" r:id="rId32"/>
    <p:sldId id="650" r:id="rId33"/>
    <p:sldId id="651" r:id="rId34"/>
    <p:sldId id="652" r:id="rId35"/>
    <p:sldId id="653" r:id="rId36"/>
    <p:sldId id="654" r:id="rId37"/>
    <p:sldId id="655" r:id="rId38"/>
    <p:sldId id="632" r:id="rId39"/>
    <p:sldId id="657" r:id="rId40"/>
    <p:sldId id="669" r:id="rId41"/>
    <p:sldId id="658" r:id="rId42"/>
    <p:sldId id="659" r:id="rId43"/>
    <p:sldId id="660" r:id="rId44"/>
    <p:sldId id="661" r:id="rId45"/>
    <p:sldId id="662" r:id="rId46"/>
    <p:sldId id="663" r:id="rId47"/>
    <p:sldId id="665" r:id="rId48"/>
    <p:sldId id="664" r:id="rId49"/>
    <p:sldId id="666" r:id="rId50"/>
    <p:sldId id="667" r:id="rId51"/>
    <p:sldId id="668" r:id="rId52"/>
    <p:sldId id="670" r:id="rId53"/>
    <p:sldId id="671" r:id="rId54"/>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895" autoAdjust="0"/>
  </p:normalViewPr>
  <p:slideViewPr>
    <p:cSldViewPr>
      <p:cViewPr varScale="1">
        <p:scale>
          <a:sx n="55" d="100"/>
          <a:sy n="55" d="100"/>
        </p:scale>
        <p:origin x="1096" y="36"/>
      </p:cViewPr>
      <p:guideLst>
        <p:guide orient="horz" pos="2160"/>
        <p:guide pos="3840"/>
      </p:guideLst>
    </p:cSldViewPr>
  </p:slideViewPr>
  <p:notesTextViewPr>
    <p:cViewPr>
      <p:scale>
        <a:sx n="100" d="100"/>
        <a:sy n="100" d="100"/>
      </p:scale>
      <p:origin x="0" y="-8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11/19/2022</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Note: there’s a new R package for Wooldridge’s estimator: {</a:t>
            </a:r>
            <a:r>
              <a:rPr lang="en-US" dirty="0" err="1"/>
              <a:t>etwfe</a:t>
            </a:r>
            <a:r>
              <a:rPr lang="en-US" dirty="0"/>
              <a:t>} https://twitter.com/grant_mcdermott/status/1582083742629515264?s=12&amp;t=parPW8qCfemVMtLIpwcOVQ. Update code?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Add stacked DID as an option</a:t>
            </a:r>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Number 2 is frequently implausible!</a:t>
            </a:r>
          </a:p>
        </p:txBody>
      </p:sp>
      <p:sp>
        <p:nvSpPr>
          <p:cNvPr id="4" name="Slide Number Placeholder 3"/>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1053701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we hope to see when we run a TWFE – you can see why this is appealing (pre- and post-trend; tells you how long an effect sticks around, etc. )</a:t>
            </a:r>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1127901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 of recent work on the problems of TWFE!</a:t>
            </a:r>
          </a:p>
        </p:txBody>
      </p:sp>
      <p:sp>
        <p:nvSpPr>
          <p:cNvPr id="4" name="Slide Number Placeholder 3"/>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2615238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are both getting better and worse as we understand this issue more (it might be in OLS, and PSM? It might be fixable with GMM? This is a rapidly evolving field)</a:t>
            </a:r>
          </a:p>
        </p:txBody>
      </p:sp>
      <p:sp>
        <p:nvSpPr>
          <p:cNvPr id="4" name="Slide Number Placeholder 3"/>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31569598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33488834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Weights kind of come out of nowhere – they don’t match cell sizes, and they aren’t even “weights” in a sense of the word</a:t>
            </a:r>
          </a:p>
        </p:txBody>
      </p:sp>
      <p:sp>
        <p:nvSpPr>
          <p:cNvPr id="4" name="Slide Number Placeholder 3"/>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40333394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Video demonstration of why negative weighting is a problem (joking – “negative” is down – it’s kind of hard to imagine what a real negative weight would do in data)</a:t>
            </a:r>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24983314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have two treated units – one early and one late. Notice that the effect looks the same (and positive) for both groups</a:t>
            </a:r>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208131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in initial months around treatment for early group, we see positive increase, as expected; but if we look at dynamic treatment effects, then when late “turns on” it will look like early has gone down – what will the ES plot </a:t>
            </a:r>
            <a:r>
              <a:rPr lang="en-US"/>
              <a:t>look like here?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23450112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each comparison is a 2-by-2 cell, so only two time periods and one control group. .</a:t>
            </a:r>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3581936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26 of 100 most cited 2015-2019 AER papers estimate TWFE</a:t>
            </a:r>
          </a:p>
        </p:txBody>
      </p:sp>
      <p:sp>
        <p:nvSpPr>
          <p:cNvPr id="4" name="Slide Number Placeholder 3"/>
          <p:cNvSpPr>
            <a:spLocks noGrp="1"/>
          </p:cNvSpPr>
          <p:nvPr>
            <p:ph type="sldNum" sz="quarter" idx="5"/>
          </p:nvPr>
        </p:nvSpPr>
        <p:spPr/>
        <p:txBody>
          <a:bodyPr/>
          <a:lstStyle/>
          <a:p>
            <a:fld id="{4AF79E1B-2C51-4B9B-8EA4-26DE9E345AFF}" type="slidenum">
              <a:rPr lang="en-US" smtClean="0"/>
              <a:t>2</a:t>
            </a:fld>
            <a:endParaRPr lang="en-US"/>
          </a:p>
        </p:txBody>
      </p:sp>
    </p:spTree>
    <p:extLst>
      <p:ext uri="{BB962C8B-B14F-4D97-AF65-F5344CB8AC3E}">
        <p14:creationId xmlns:p14="http://schemas.microsoft.com/office/powerpoint/2010/main" val="765826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Sorry to switch from t to l here. Why ell + 1 – reference group category. This is true even for our pre-trend coefficients. </a:t>
            </a:r>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36643715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Largely comes from Section 3 of the JEL paper by two French authors whose names I really need to learn to pronounce (de </a:t>
            </a:r>
            <a:r>
              <a:rPr lang="en-US" dirty="0" err="1"/>
              <a:t>Chaisemartin</a:t>
            </a:r>
            <a:r>
              <a:rPr lang="en-US" dirty="0"/>
              <a:t> and </a:t>
            </a:r>
            <a:r>
              <a:rPr lang="en-US" dirty="0" err="1"/>
              <a:t>d'haultfoeuille</a:t>
            </a:r>
            <a:r>
              <a:rPr lang="en-US" dirty="0"/>
              <a:t>)</a:t>
            </a:r>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1962415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estimators here carefully construct comparisons between treatment and control groups that </a:t>
            </a:r>
            <a:r>
              <a:rPr lang="en-US" i="1" dirty="0"/>
              <a:t>don’t </a:t>
            </a:r>
            <a:r>
              <a:rPr lang="en-US" i="0" dirty="0"/>
              <a:t>have contamination (unlike TWFE).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29233290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here, no “forbidden comparisons” are made. </a:t>
            </a:r>
          </a:p>
        </p:txBody>
      </p:sp>
      <p:sp>
        <p:nvSpPr>
          <p:cNvPr id="4" name="Slide Number Placeholder 3"/>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25317345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here, no “forbidden comparisons” are made. </a:t>
            </a:r>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20656947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Estimand</a:t>
            </a:r>
            <a:r>
              <a:rPr lang="en-US" dirty="0"/>
              <a:t> means: what parameter are we after (e.g., ATT, ATE, something else?) Has good code examples for all relevant estimators</a:t>
            </a:r>
          </a:p>
        </p:txBody>
      </p:sp>
      <p:sp>
        <p:nvSpPr>
          <p:cNvPr id="4" name="Slide Number Placeholder 3"/>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13077796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do these three for now. Sun and Abraham is very similar to </a:t>
            </a:r>
            <a:r>
              <a:rPr lang="en-US" dirty="0" err="1"/>
              <a:t>csdid</a:t>
            </a:r>
            <a:r>
              <a:rPr lang="en-US" dirty="0"/>
              <a:t>. </a:t>
            </a:r>
            <a:r>
              <a:rPr lang="en-US" dirty="0" err="1"/>
              <a:t>Stackedev</a:t>
            </a:r>
            <a:r>
              <a:rPr lang="en-US" dirty="0"/>
              <a:t> (stacked did) is too transparent as to be inefficient, so less desirable – others have a direct model of counterfactual for untreated observations (PTA) that increases efficiency. Note: </a:t>
            </a:r>
            <a:r>
              <a:rPr lang="en-US" dirty="0" err="1"/>
              <a:t>did_imputation</a:t>
            </a:r>
            <a:r>
              <a:rPr lang="en-US" dirty="0"/>
              <a:t> and did2s are equivalent without covariates, but the did2s package works better/faster in R. synthetic did is newer and may have weaker parallel trends assumptions, but hasn’t really taken off yet. </a:t>
            </a:r>
          </a:p>
        </p:txBody>
      </p:sp>
      <p:sp>
        <p:nvSpPr>
          <p:cNvPr id="4" name="Slide Number Placeholder 3"/>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24810546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Section 3.1. Hint – this is basically just a </a:t>
            </a:r>
            <a:r>
              <a:rPr lang="en-US" dirty="0" err="1"/>
              <a:t>DiD</a:t>
            </a:r>
            <a:r>
              <a:rPr lang="en-US" dirty="0"/>
              <a:t>, with potentially multiple treated groups and staggered adoption. Shut down anything that looks like contamination. </a:t>
            </a:r>
          </a:p>
        </p:txBody>
      </p:sp>
      <p:sp>
        <p:nvSpPr>
          <p:cNvPr id="4" name="Slide Number Placeholder 3"/>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23230218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bold 0 is a vector of t 0s, and we assume that these are two different groups (g \</a:t>
            </a:r>
            <a:r>
              <a:rPr lang="en-US" dirty="0" err="1"/>
              <a:t>neq</a:t>
            </a:r>
            <a:r>
              <a:rPr lang="en-US" dirty="0"/>
              <a:t> g’). </a:t>
            </a:r>
          </a:p>
        </p:txBody>
      </p:sp>
      <p:sp>
        <p:nvSpPr>
          <p:cNvPr id="4" name="Slide Number Placeholder 3"/>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36463758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difference in </a:t>
            </a:r>
            <a:r>
              <a:rPr lang="en-US" dirty="0" err="1"/>
              <a:t>estimand</a:t>
            </a:r>
            <a:r>
              <a:rPr lang="en-US" dirty="0"/>
              <a:t> here – aggregate, period-specific treatment effect. </a:t>
            </a:r>
          </a:p>
        </p:txBody>
      </p:sp>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680586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97392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this depends on there being never-treated units; what if we don’t have them? Also side note – we need never-treated units in order to pin down year fixed effects. </a:t>
            </a:r>
          </a:p>
        </p:txBody>
      </p:sp>
      <p:sp>
        <p:nvSpPr>
          <p:cNvPr id="4" name="Slide Number Placeholder 3"/>
          <p:cNvSpPr>
            <a:spLocks noGrp="1"/>
          </p:cNvSpPr>
          <p:nvPr>
            <p:ph type="sldNum" sz="quarter" idx="5"/>
          </p:nvPr>
        </p:nvSpPr>
        <p:spPr/>
        <p:txBody>
          <a:bodyPr/>
          <a:lstStyle/>
          <a:p>
            <a:fld id="{4AF79E1B-2C51-4B9B-8EA4-26DE9E345AFF}" type="slidenum">
              <a:rPr lang="en-US" smtClean="0"/>
              <a:t>30</a:t>
            </a:fld>
            <a:endParaRPr lang="en-US"/>
          </a:p>
        </p:txBody>
      </p:sp>
    </p:spTree>
    <p:extLst>
      <p:ext uri="{BB962C8B-B14F-4D97-AF65-F5344CB8AC3E}">
        <p14:creationId xmlns:p14="http://schemas.microsoft.com/office/powerpoint/2010/main" val="33007385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 also can use “conditional parallel trends”, so you can use controls that give you parallel trends (e.g., condition on fraction of college grads in a zip code in order to estimate impact of minimum wage). </a:t>
            </a:r>
          </a:p>
          <a:p>
            <a:r>
              <a:rPr lang="en-US" dirty="0"/>
              <a:t>Note 2: Sun and Abraham have a very similar approach, but also allow for using last-treated units as a control group if needed. </a:t>
            </a:r>
          </a:p>
        </p:txBody>
      </p:sp>
      <p:sp>
        <p:nvSpPr>
          <p:cNvPr id="4" name="Slide Number Placeholder 3"/>
          <p:cNvSpPr>
            <a:spLocks noGrp="1"/>
          </p:cNvSpPr>
          <p:nvPr>
            <p:ph type="sldNum" sz="quarter" idx="5"/>
          </p:nvPr>
        </p:nvSpPr>
        <p:spPr/>
        <p:txBody>
          <a:bodyPr/>
          <a:lstStyle/>
          <a:p>
            <a:fld id="{4AF79E1B-2C51-4B9B-8EA4-26DE9E345AFF}" type="slidenum">
              <a:rPr lang="en-US" smtClean="0"/>
              <a:t>31</a:t>
            </a:fld>
            <a:endParaRPr lang="en-US"/>
          </a:p>
        </p:txBody>
      </p:sp>
    </p:spTree>
    <p:extLst>
      <p:ext uri="{BB962C8B-B14F-4D97-AF65-F5344CB8AC3E}">
        <p14:creationId xmlns:p14="http://schemas.microsoft.com/office/powerpoint/2010/main" val="25257341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a:t>
            </a:r>
            <a:r>
              <a:rPr lang="en-US" dirty="0" err="1"/>
              <a:t>gonna</a:t>
            </a:r>
            <a:r>
              <a:rPr lang="en-US" dirty="0"/>
              <a:t> cover this one in depth – efficiency gains can also happen by using big data. Not doubly robust, but fast implementation using the package from Gardner, 2021 (did2s)</a:t>
            </a:r>
          </a:p>
        </p:txBody>
      </p:sp>
      <p:sp>
        <p:nvSpPr>
          <p:cNvPr id="4" name="Slide Number Placeholder 3"/>
          <p:cNvSpPr>
            <a:spLocks noGrp="1"/>
          </p:cNvSpPr>
          <p:nvPr>
            <p:ph type="sldNum" sz="quarter" idx="5"/>
          </p:nvPr>
        </p:nvSpPr>
        <p:spPr/>
        <p:txBody>
          <a:bodyPr/>
          <a:lstStyle/>
          <a:p>
            <a:fld id="{4AF79E1B-2C51-4B9B-8EA4-26DE9E345AFF}" type="slidenum">
              <a:rPr lang="en-US" smtClean="0"/>
              <a:t>32</a:t>
            </a:fld>
            <a:endParaRPr lang="en-US"/>
          </a:p>
        </p:txBody>
      </p:sp>
    </p:spTree>
    <p:extLst>
      <p:ext uri="{BB962C8B-B14F-4D97-AF65-F5344CB8AC3E}">
        <p14:creationId xmlns:p14="http://schemas.microsoft.com/office/powerpoint/2010/main" val="26771222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think carefully about what you’re after</a:t>
            </a:r>
          </a:p>
        </p:txBody>
      </p:sp>
      <p:sp>
        <p:nvSpPr>
          <p:cNvPr id="4" name="Slide Number Placeholder 3"/>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7591894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21790792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think carefully about your setting and implement that one. Good paper on placebo tests by Roth and </a:t>
            </a:r>
            <a:r>
              <a:rPr lang="en-US" dirty="0" err="1"/>
              <a:t>Rambachan</a:t>
            </a:r>
            <a:r>
              <a:rPr lang="en-US" dirty="0"/>
              <a:t> (2019). </a:t>
            </a:r>
          </a:p>
        </p:txBody>
      </p:sp>
      <p:sp>
        <p:nvSpPr>
          <p:cNvPr id="4" name="Slide Number Placeholder 3"/>
          <p:cNvSpPr>
            <a:spLocks noGrp="1"/>
          </p:cNvSpPr>
          <p:nvPr>
            <p:ph type="sldNum" sz="quarter" idx="5"/>
          </p:nvPr>
        </p:nvSpPr>
        <p:spPr/>
        <p:txBody>
          <a:bodyPr/>
          <a:lstStyle/>
          <a:p>
            <a:fld id="{4AF79E1B-2C51-4B9B-8EA4-26DE9E345AFF}" type="slidenum">
              <a:rPr lang="en-US" smtClean="0"/>
              <a:t>35</a:t>
            </a:fld>
            <a:endParaRPr lang="en-US"/>
          </a:p>
        </p:txBody>
      </p:sp>
    </p:spTree>
    <p:extLst>
      <p:ext uri="{BB962C8B-B14F-4D97-AF65-F5344CB8AC3E}">
        <p14:creationId xmlns:p14="http://schemas.microsoft.com/office/powerpoint/2010/main" val="39257934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it feels (and you might even be asked to) like you have to run every single one of these – don’t! If you can help it. </a:t>
            </a:r>
          </a:p>
        </p:txBody>
      </p:sp>
      <p:sp>
        <p:nvSpPr>
          <p:cNvPr id="4" name="Slide Number Placeholder 3"/>
          <p:cNvSpPr>
            <a:spLocks noGrp="1"/>
          </p:cNvSpPr>
          <p:nvPr>
            <p:ph type="sldNum" sz="quarter" idx="5"/>
          </p:nvPr>
        </p:nvSpPr>
        <p:spPr/>
        <p:txBody>
          <a:bodyPr/>
          <a:lstStyle/>
          <a:p>
            <a:fld id="{4AF79E1B-2C51-4B9B-8EA4-26DE9E345AFF}" type="slidenum">
              <a:rPr lang="en-US" smtClean="0"/>
              <a:t>36</a:t>
            </a:fld>
            <a:endParaRPr lang="en-US"/>
          </a:p>
        </p:txBody>
      </p:sp>
    </p:spTree>
    <p:extLst>
      <p:ext uri="{BB962C8B-B14F-4D97-AF65-F5344CB8AC3E}">
        <p14:creationId xmlns:p14="http://schemas.microsoft.com/office/powerpoint/2010/main" val="1459192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this instead. And note: there are extensions if there are multiple treatments, or non-binary (discrete or continuous) treatments. Things get more complicated, of course. There is, of course, a way to put them all together, which I’ll show you just in case you’re referee asks for it. </a:t>
            </a:r>
          </a:p>
        </p:txBody>
      </p:sp>
      <p:sp>
        <p:nvSpPr>
          <p:cNvPr id="4" name="Slide Number Placeholder 3"/>
          <p:cNvSpPr>
            <a:spLocks noGrp="1"/>
          </p:cNvSpPr>
          <p:nvPr>
            <p:ph type="sldNum" sz="quarter" idx="5"/>
          </p:nvPr>
        </p:nvSpPr>
        <p:spPr/>
        <p:txBody>
          <a:bodyPr/>
          <a:lstStyle/>
          <a:p>
            <a:fld id="{4AF79E1B-2C51-4B9B-8EA4-26DE9E345AFF}" type="slidenum">
              <a:rPr lang="en-US" smtClean="0"/>
              <a:t>37</a:t>
            </a:fld>
            <a:endParaRPr lang="en-US"/>
          </a:p>
        </p:txBody>
      </p:sp>
    </p:spTree>
    <p:extLst>
      <p:ext uri="{BB962C8B-B14F-4D97-AF65-F5344CB8AC3E}">
        <p14:creationId xmlns:p14="http://schemas.microsoft.com/office/powerpoint/2010/main" val="39277674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ideas from Wooldridge</a:t>
            </a:r>
          </a:p>
        </p:txBody>
      </p:sp>
      <p:sp>
        <p:nvSpPr>
          <p:cNvPr id="4" name="Slide Number Placeholder 3"/>
          <p:cNvSpPr>
            <a:spLocks noGrp="1"/>
          </p:cNvSpPr>
          <p:nvPr>
            <p:ph type="sldNum" sz="quarter" idx="5"/>
          </p:nvPr>
        </p:nvSpPr>
        <p:spPr/>
        <p:txBody>
          <a:bodyPr/>
          <a:lstStyle/>
          <a:p>
            <a:fld id="{4AF79E1B-2C51-4B9B-8EA4-26DE9E345AFF}" type="slidenum">
              <a:rPr lang="en-US" smtClean="0"/>
              <a:t>38</a:t>
            </a:fld>
            <a:endParaRPr lang="en-US"/>
          </a:p>
        </p:txBody>
      </p:sp>
    </p:spTree>
    <p:extLst>
      <p:ext uri="{BB962C8B-B14F-4D97-AF65-F5344CB8AC3E}">
        <p14:creationId xmlns:p14="http://schemas.microsoft.com/office/powerpoint/2010/main" val="10483520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economists without </a:t>
            </a:r>
            <a:r>
              <a:rPr lang="en-US" dirty="0" err="1"/>
              <a:t>ou</a:t>
            </a:r>
            <a:r>
              <a:rPr lang="en-US" dirty="0"/>
              <a:t> regressions?</a:t>
            </a:r>
          </a:p>
        </p:txBody>
      </p:sp>
      <p:sp>
        <p:nvSpPr>
          <p:cNvPr id="4" name="Slide Number Placeholder 3"/>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2019653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is how to fix the problems without ditching a PTA – 5 is something completely different (?) </a:t>
            </a:r>
          </a:p>
        </p:txBody>
      </p:sp>
      <p:sp>
        <p:nvSpPr>
          <p:cNvPr id="4" name="Slide Number Placeholder 3"/>
          <p:cNvSpPr>
            <a:spLocks noGrp="1"/>
          </p:cNvSpPr>
          <p:nvPr>
            <p:ph type="sldNum" sz="quarter" idx="5"/>
          </p:nvPr>
        </p:nvSpPr>
        <p:spPr/>
        <p:txBody>
          <a:bodyPr/>
          <a:lstStyle/>
          <a:p>
            <a:fld id="{4AF79E1B-2C51-4B9B-8EA4-26DE9E345AFF}" type="slidenum">
              <a:rPr lang="en-US" smtClean="0"/>
              <a:t>4</a:t>
            </a:fld>
            <a:endParaRPr lang="en-US"/>
          </a:p>
        </p:txBody>
      </p:sp>
    </p:spTree>
    <p:extLst>
      <p:ext uri="{BB962C8B-B14F-4D97-AF65-F5344CB8AC3E}">
        <p14:creationId xmlns:p14="http://schemas.microsoft.com/office/powerpoint/2010/main" val="5226415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Unbalanced panels are tricky in their own right – we’ll talk about this next semester. But TWFE is consistent for unbalanced panels (as the cross-sectional sample size grows with T  fixed)</a:t>
            </a:r>
          </a:p>
        </p:txBody>
      </p:sp>
      <p:sp>
        <p:nvSpPr>
          <p:cNvPr id="4" name="Slide Number Placeholder 3"/>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24346496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takeaway is that there is nothing inherently </a:t>
            </a:r>
            <a:r>
              <a:rPr lang="en-US" i="1" dirty="0"/>
              <a:t>wrong</a:t>
            </a:r>
            <a:r>
              <a:rPr lang="en-US" dirty="0"/>
              <a:t> with TWFE as an estimation method – just that it is often applied to a model that imposes strong restrictions on the pattern of treatment effects across cohort and time.</a:t>
            </a:r>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24748038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 intuition: To avoid negative aspects of TWFE (which uses already treated units as controls), one should simply use a full interacted set of dummies allowing for treatment effect heterogeneity by cohort and timing.</a:t>
            </a:r>
          </a:p>
          <a:p>
            <a:endParaRPr lang="en-US" dirty="0"/>
          </a:p>
          <a:p>
            <a:r>
              <a:rPr lang="en-US" dirty="0"/>
              <a:t>T is total periods, q is date of first intervention. We add 1 to count the total number of periods between T and q (e.g., number of objects between A and B is B – A + 1) and another for the </a:t>
            </a:r>
            <a:r>
              <a:rPr lang="en-US" dirty="0" err="1"/>
              <a:t>nevre</a:t>
            </a:r>
            <a:r>
              <a:rPr lang="en-US" dirty="0"/>
              <a:t>-treated group. Never treated group identifies the ATT for the final treated period T. </a:t>
            </a:r>
          </a:p>
        </p:txBody>
      </p:sp>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1179683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getting treatment effect </a:t>
            </a:r>
            <a:r>
              <a:rPr lang="en-US" i="1" dirty="0"/>
              <a:t>in period t </a:t>
            </a:r>
            <a:r>
              <a:rPr lang="en-US" i="0" dirty="0"/>
              <a:t>for the group that was treated </a:t>
            </a:r>
            <a:r>
              <a:rPr lang="en-US" i="1" dirty="0"/>
              <a:t>first in period r.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28792701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Staggered common trends is </a:t>
            </a:r>
            <a:r>
              <a:rPr lang="en-US" sz="1200" dirty="0">
                <a:solidFill>
                  <a:schemeClr val="tx1"/>
                </a:solidFill>
                <a:cs typeface="Times New Roman" panose="02020603050405020304" pitchFamily="18" charset="0"/>
              </a:rPr>
              <a:t>(the average trends in adjacent time periods do not change with exposure). Similar to the assumptions of CS, but this is an assumption about trends </a:t>
            </a:r>
            <a:r>
              <a:rPr lang="en-US" sz="1200" i="1" dirty="0">
                <a:solidFill>
                  <a:schemeClr val="tx1"/>
                </a:solidFill>
                <a:cs typeface="Times New Roman" panose="02020603050405020304" pitchFamily="18" charset="0"/>
              </a:rPr>
              <a:t>relative to a potential outcome, </a:t>
            </a:r>
            <a:r>
              <a:rPr lang="en-US" sz="1200" i="0" dirty="0">
                <a:solidFill>
                  <a:schemeClr val="tx1"/>
                </a:solidFill>
                <a:cs typeface="Times New Roman" panose="02020603050405020304" pitchFamily="18" charset="0"/>
              </a:rPr>
              <a:t>not relative to a never/always-treated group.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26691496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Staggered common trends is </a:t>
            </a:r>
            <a:r>
              <a:rPr lang="en-US" sz="1200" dirty="0">
                <a:solidFill>
                  <a:schemeClr val="tx1"/>
                </a:solidFill>
                <a:cs typeface="Times New Roman" panose="02020603050405020304" pitchFamily="18" charset="0"/>
              </a:rPr>
              <a:t>(the average trends in adjacent time periods do not change with exposure). Similar to the assumptions of CS, but this is an assumption about trends </a:t>
            </a:r>
            <a:r>
              <a:rPr lang="en-US" sz="1200" i="1" dirty="0">
                <a:solidFill>
                  <a:schemeClr val="tx1"/>
                </a:solidFill>
                <a:cs typeface="Times New Roman" panose="02020603050405020304" pitchFamily="18" charset="0"/>
              </a:rPr>
              <a:t>relative to a potential outcome, </a:t>
            </a:r>
            <a:r>
              <a:rPr lang="en-US" sz="1200" i="0" dirty="0">
                <a:solidFill>
                  <a:schemeClr val="tx1"/>
                </a:solidFill>
                <a:cs typeface="Times New Roman" panose="02020603050405020304" pitchFamily="18" charset="0"/>
              </a:rPr>
              <a:t>not relative to a never/always-treated group.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34181514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a:t>
            </a:r>
            <a:r>
              <a:rPr lang="en-US" dirty="0" err="1"/>
              <a:t>tets</a:t>
            </a:r>
            <a:r>
              <a:rPr lang="en-US" dirty="0"/>
              <a:t> these with a Wald test</a:t>
            </a:r>
          </a:p>
        </p:txBody>
      </p:sp>
      <p:sp>
        <p:nvSpPr>
          <p:cNvPr id="4" name="Slide Number Placeholder 3"/>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21469988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a:t>
            </a:r>
            <a:r>
              <a:rPr lang="en-US" dirty="0" err="1"/>
              <a:t>tets</a:t>
            </a:r>
            <a:r>
              <a:rPr lang="en-US" dirty="0"/>
              <a:t> these with a Wald test</a:t>
            </a:r>
          </a:p>
        </p:txBody>
      </p:sp>
      <p:sp>
        <p:nvSpPr>
          <p:cNvPr id="4" name="Slide Number Placeholder 3"/>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13181780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alternative treatment effect: the “gain” in </a:t>
            </a:r>
            <a:r>
              <a:rPr lang="en-US" dirty="0" err="1"/>
              <a:t>periodtof</a:t>
            </a:r>
            <a:r>
              <a:rPr lang="en-US" dirty="0"/>
              <a:t> having been exposed to the intervention for one more period</a:t>
            </a:r>
          </a:p>
        </p:txBody>
      </p:sp>
      <p:sp>
        <p:nvSpPr>
          <p:cNvPr id="4" name="Slide Number Placeholder 3"/>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38805308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two treatment effects are the dynamic effects for the first cohort, the second is a static treatment effect for the third. </a:t>
            </a:r>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1968934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people say synthetic control, but I like the plural – reminds me of the construction of the control group</a:t>
            </a:r>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33660952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regression is on dummies for cohorts (note the never treated group is committed category), period dummies (note period 1 is excluded) and interactions. This is equivalent to TWFE if you restructure time to be relative. </a:t>
            </a:r>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14694410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Drop the last period (doesn’t tell you anything about the effect in period 2) – now the coefficient of interest is on the interaction. CS doesn’t have this property because they use a separate model to weight comparisons, so you can’t always break down a regression to just the 2x2 comparisons we care about. </a:t>
            </a:r>
          </a:p>
          <a:p>
            <a:endParaRPr lang="en-US" dirty="0"/>
          </a:p>
          <a:p>
            <a:r>
              <a:rPr lang="en-US" dirty="0"/>
              <a:t>Note – there is a </a:t>
            </a:r>
            <a:r>
              <a:rPr lang="en-US" dirty="0" err="1"/>
              <a:t>stata</a:t>
            </a:r>
            <a:r>
              <a:rPr lang="en-US" dirty="0"/>
              <a:t> package, but you really shouldn’t need one for simple data sets. I bet an R one will come quickly though. </a:t>
            </a:r>
          </a:p>
        </p:txBody>
      </p:sp>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24771827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Won’t go into details, but the paper is in the folder. This work is </a:t>
            </a:r>
            <a:r>
              <a:rPr lang="en-US"/>
              <a:t>actively being done now!</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16235747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carefully about your regression and your </a:t>
            </a:r>
            <a:r>
              <a:rPr lang="en-US" dirty="0" err="1"/>
              <a:t>estimand</a:t>
            </a:r>
            <a:r>
              <a:rPr lang="en-US" dirty="0"/>
              <a:t> – ideally you would do this in any paper ever! It’s not always going to be true that your results are consistent across these approaches, so will need to defend what you’re trying to do in a coherent way. </a:t>
            </a:r>
          </a:p>
        </p:txBody>
      </p:sp>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2866232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t>
            </a:r>
            <a:r>
              <a:rPr lang="en-US" dirty="0" err="1"/>
              <a:t>DiD</a:t>
            </a:r>
            <a:r>
              <a:rPr lang="en-US" dirty="0"/>
              <a:t> we talked about exploiting time. The tricky thing here is that with federalism, things happen slowly over time</a:t>
            </a:r>
          </a:p>
        </p:txBody>
      </p:sp>
      <p:sp>
        <p:nvSpPr>
          <p:cNvPr id="4" name="Slide Number Placeholder 3"/>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287682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policy looks different and is enacted at different times. But we want power, right! Want to generalize and have external validity as well? These are good reasons for stacking.</a:t>
            </a:r>
          </a:p>
        </p:txBody>
      </p:sp>
      <p:sp>
        <p:nvSpPr>
          <p:cNvPr id="4" name="Slide Number Placeholder 3"/>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3548459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 DID strategy – comparison and treatment</a:t>
            </a:r>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2083818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2234915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11/19/2022</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11/19/2022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11/19/2022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11/19/2022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11/19/2022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11/19/2022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11/19/2022</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asjadnaqvi.github.io/DiD/docs/resource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asjadnaqvi.github.io/DiD/docs/code/06_twfe/"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asjadnaqvi.github.io/DiD/docs/code/06_twfe/"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1200" y="2209800"/>
            <a:ext cx="9525000" cy="1894362"/>
          </a:xfrm>
        </p:spPr>
        <p:txBody>
          <a:bodyPr>
            <a:normAutofit/>
          </a:bodyPr>
          <a:lstStyle/>
          <a:p>
            <a:r>
              <a:rPr lang="en-US" dirty="0"/>
              <a:t>Health Econometrics I </a:t>
            </a:r>
          </a:p>
        </p:txBody>
      </p:sp>
      <p:sp>
        <p:nvSpPr>
          <p:cNvPr id="3" name="Subtitle 2"/>
          <p:cNvSpPr>
            <a:spLocks noGrp="1"/>
          </p:cNvSpPr>
          <p:nvPr>
            <p:ph type="subTitle" idx="1"/>
          </p:nvPr>
        </p:nvSpPr>
        <p:spPr>
          <a:xfrm>
            <a:off x="2057400" y="4191000"/>
            <a:ext cx="9296400" cy="1981200"/>
          </a:xfrm>
        </p:spPr>
        <p:txBody>
          <a:bodyPr>
            <a:noAutofit/>
          </a:bodyPr>
          <a:lstStyle/>
          <a:p>
            <a:r>
              <a:rPr lang="en-US" sz="2400" dirty="0"/>
              <a:t>Lecture 11: New Developments in Staggered Adoption Designs</a:t>
            </a:r>
          </a:p>
          <a:p>
            <a:r>
              <a:rPr lang="en-US" sz="2400" dirty="0"/>
              <a:t>November 25, 2022</a:t>
            </a:r>
          </a:p>
          <a:p>
            <a:endParaRPr lang="en-US" sz="2400" dirty="0"/>
          </a:p>
          <a:p>
            <a:r>
              <a:rPr lang="en-US" sz="2400" dirty="0"/>
              <a:t>HAD5744 </a:t>
            </a:r>
            <a:r>
              <a:rPr lang="en-US" sz="2400" dirty="0">
                <a:sym typeface="Symbol" panose="05050102010706020507" pitchFamily="18" charset="2"/>
              </a:rPr>
              <a:t> </a:t>
            </a:r>
            <a:r>
              <a:rPr lang="en-US" sz="2400"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TWFE Regressions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𝑔𝑡</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𝛼</m:t>
                          </m:r>
                        </m:e>
                        <m:sub>
                          <m:r>
                            <a:rPr lang="en-US" sz="2400" b="0" i="1" smtClean="0">
                              <a:latin typeface="Cambria Math" panose="02040503050406030204" pitchFamily="18" charset="0"/>
                              <a:cs typeface="Times New Roman" panose="02020603050405020304" pitchFamily="18" charset="0"/>
                            </a:rPr>
                            <m:t>𝑔</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𝜏</m:t>
                          </m:r>
                        </m:e>
                        <m:sub>
                          <m:r>
                            <a:rPr lang="en-US" sz="2400" b="0" i="1" smtClean="0">
                              <a:latin typeface="Cambria Math" panose="02040503050406030204" pitchFamily="18" charset="0"/>
                              <a:cs typeface="Times New Roman" panose="02020603050405020304" pitchFamily="18" charset="0"/>
                            </a:rPr>
                            <m:t>𝑡</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sSub>
                            <m:sSubPr>
                              <m:ctrlPr>
                                <a:rPr lang="en-US" sz="2400" b="1" i="1" smtClean="0">
                                  <a:solidFill>
                                    <a:schemeClr val="accent5">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5">
                                      <a:lumMod val="75000"/>
                                    </a:schemeClr>
                                  </a:solidFill>
                                  <a:latin typeface="Cambria Math" panose="02040503050406030204" pitchFamily="18" charset="0"/>
                                  <a:cs typeface="Times New Roman" panose="02020603050405020304" pitchFamily="18" charset="0"/>
                                </a:rPr>
                                <m:t>𝜸</m:t>
                              </m:r>
                            </m:e>
                            <m:sub>
                              <m:r>
                                <a:rPr lang="en-US" sz="2400" b="1" i="1" smtClean="0">
                                  <a:solidFill>
                                    <a:schemeClr val="accent5">
                                      <a:lumMod val="75000"/>
                                    </a:schemeClr>
                                  </a:solidFill>
                                  <a:latin typeface="Cambria Math" panose="02040503050406030204" pitchFamily="18" charset="0"/>
                                  <a:cs typeface="Times New Roman" panose="02020603050405020304" pitchFamily="18" charset="0"/>
                                </a:rPr>
                                <m:t>𝒕</m:t>
                              </m:r>
                            </m:sub>
                          </m:sSub>
                          <m:nary>
                            <m:naryPr>
                              <m:chr m:val="∑"/>
                              <m:supHide m:val="on"/>
                              <m:ctrlPr>
                                <a:rPr lang="en-US" sz="2400" b="0" i="1" smtClean="0">
                                  <a:latin typeface="Cambria Math" panose="02040503050406030204" pitchFamily="18" charset="0"/>
                                  <a:cs typeface="Times New Roman" panose="02020603050405020304" pitchFamily="18" charset="0"/>
                                </a:rPr>
                              </m:ctrlPr>
                            </m:naryPr>
                            <m:sub>
                              <m:r>
                                <a:rPr lang="en-US" sz="2400" b="0" i="1" smtClean="0">
                                  <a:latin typeface="Cambria Math" panose="02040503050406030204" pitchFamily="18" charset="0"/>
                                  <a:cs typeface="Times New Roman" panose="02020603050405020304" pitchFamily="18" charset="0"/>
                                </a:rPr>
                                <m:t>𝑡</m:t>
                              </m:r>
                            </m:sub>
                            <m:sup/>
                            <m:e>
                              <m:r>
                                <a:rPr lang="en-US" sz="2400" b="0" i="1" smtClean="0">
                                  <a:latin typeface="Cambria Math" panose="02040503050406030204" pitchFamily="18" charset="0"/>
                                  <a:cs typeface="Times New Roman" panose="02020603050405020304" pitchFamily="18" charset="0"/>
                                </a:rPr>
                                <m:t>𝑇𝑟𝑒𝑎𝑡𝑒</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𝑑</m:t>
                                  </m:r>
                                </m:e>
                                <m:sub>
                                  <m:r>
                                    <a:rPr lang="en-US" sz="2400" b="0" i="1" smtClean="0">
                                      <a:latin typeface="Cambria Math" panose="02040503050406030204" pitchFamily="18" charset="0"/>
                                      <a:cs typeface="Times New Roman" panose="02020603050405020304" pitchFamily="18" charset="0"/>
                                    </a:rPr>
                                    <m:t>𝑔</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𝐸</m:t>
                                  </m:r>
                                </m:e>
                                <m:sub>
                                  <m:r>
                                    <a:rPr lang="en-US" sz="2400" b="0" i="1" smtClean="0">
                                      <a:latin typeface="Cambria Math" panose="02040503050406030204" pitchFamily="18" charset="0"/>
                                      <a:cs typeface="Times New Roman" panose="02020603050405020304" pitchFamily="18" charset="0"/>
                                    </a:rPr>
                                    <m:t>𝑡</m:t>
                                  </m:r>
                                </m:sub>
                              </m:sSub>
                            </m:e>
                          </m:nary>
                        </m:e>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𝑔𝑡</m:t>
                          </m:r>
                        </m:sub>
                      </m:sSub>
                    </m:oMath>
                  </m:oMathPara>
                </a14:m>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Some estimation notes: </a:t>
                </a:r>
              </a:p>
              <a:p>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𝐸</m:t>
                        </m:r>
                      </m:e>
                      <m:sub>
                        <m:r>
                          <a:rPr lang="en-US" sz="2400" b="0" i="1" smtClean="0">
                            <a:latin typeface="Cambria Math" panose="02040503050406030204" pitchFamily="18" charset="0"/>
                            <a:cs typeface="Times New Roman" panose="02020603050405020304" pitchFamily="18" charset="0"/>
                          </a:rPr>
                          <m:t>𝑡</m:t>
                        </m:r>
                      </m:sub>
                    </m:sSub>
                  </m:oMath>
                </a14:m>
                <a:r>
                  <a:rPr lang="en-US" sz="2400" dirty="0">
                    <a:cs typeface="Times New Roman" panose="02020603050405020304" pitchFamily="18" charset="0"/>
                  </a:rPr>
                  <a:t> is a dummy variable for each (relative) time dummy</a:t>
                </a:r>
              </a:p>
              <a:p>
                <a:pPr marL="0" indent="0">
                  <a:buNone/>
                </a:pPr>
                <a:r>
                  <a:rPr lang="en-US" sz="2400" b="1" dirty="0">
                    <a:solidFill>
                      <a:schemeClr val="accent3">
                        <a:lumMod val="75000"/>
                      </a:schemeClr>
                    </a:solidFill>
                    <a:cs typeface="Times New Roman" panose="02020603050405020304" pitchFamily="18" charset="0"/>
                  </a:rPr>
                  <a:t>When can we say that TWFE = DID? </a:t>
                </a:r>
              </a:p>
              <a:p>
                <a:pPr marL="457200" indent="-457200">
                  <a:buFont typeface="+mj-lt"/>
                  <a:buAutoNum type="arabicPeriod"/>
                </a:pPr>
                <a:r>
                  <a:rPr lang="en-US" sz="2400" dirty="0">
                    <a:cs typeface="Times New Roman" panose="02020603050405020304" pitchFamily="18" charset="0"/>
                  </a:rPr>
                  <a:t>Parallel trends holds</a:t>
                </a:r>
              </a:p>
              <a:p>
                <a:pPr marL="457200" indent="-457200">
                  <a:buFont typeface="+mj-lt"/>
                  <a:buAutoNum type="arabicPeriod"/>
                </a:pPr>
                <a:r>
                  <a:rPr lang="en-US" sz="2400" dirty="0">
                    <a:cs typeface="Times New Roman" panose="02020603050405020304" pitchFamily="18" charset="0"/>
                  </a:rPr>
                  <a:t>TWFE is unbiased for the ATE only when treatment effects are </a:t>
                </a:r>
                <a:r>
                  <a:rPr lang="en-US" sz="2400" b="1" dirty="0">
                    <a:solidFill>
                      <a:schemeClr val="accent3">
                        <a:lumMod val="75000"/>
                      </a:schemeClr>
                    </a:solidFill>
                    <a:cs typeface="Times New Roman" panose="02020603050405020304" pitchFamily="18" charset="0"/>
                  </a:rPr>
                  <a:t>constant in both dimensions</a:t>
                </a:r>
                <a:endParaRPr lang="en-US" sz="2400" dirty="0">
                  <a:solidFill>
                    <a:schemeClr val="accent3">
                      <a:lumMod val="75000"/>
                    </a:schemeClr>
                  </a:solidFill>
                  <a:cs typeface="Times New Roman" panose="02020603050405020304" pitchFamily="18" charset="0"/>
                </a:endParaRPr>
              </a:p>
              <a:p>
                <a:pPr lvl="1"/>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a:stretch>
              </a:blipFill>
            </p:spPr>
            <p:txBody>
              <a:bodyPr/>
              <a:lstStyle/>
              <a:p>
                <a:r>
                  <a:rPr lang="en-US">
                    <a:noFill/>
                  </a:rPr>
                  <a:t> </a:t>
                </a:r>
              </a:p>
            </p:txBody>
          </p:sp>
        </mc:Fallback>
      </mc:AlternateContent>
    </p:spTree>
    <p:extLst>
      <p:ext uri="{BB962C8B-B14F-4D97-AF65-F5344CB8AC3E}">
        <p14:creationId xmlns:p14="http://schemas.microsoft.com/office/powerpoint/2010/main" val="3396145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Dynamic Treatment Effects in TWFE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Autofit/>
          </a:bodyPr>
          <a:lstStyle/>
          <a:p>
            <a:pPr marL="274320" lvl="1" indent="0">
              <a:buNone/>
            </a:pPr>
            <a:endParaRPr lang="en-US" sz="2200" dirty="0">
              <a:cs typeface="Times New Roman" panose="02020603050405020304" pitchFamily="18" charset="0"/>
            </a:endParaRPr>
          </a:p>
        </p:txBody>
      </p:sp>
      <p:pic>
        <p:nvPicPr>
          <p:cNvPr id="6" name="Picture 5">
            <a:extLst>
              <a:ext uri="{FF2B5EF4-FFF2-40B4-BE49-F238E27FC236}">
                <a16:creationId xmlns:a16="http://schemas.microsoft.com/office/drawing/2014/main" id="{EDEAFF12-3406-0971-FE04-0D80D94B3B49}"/>
              </a:ext>
            </a:extLst>
          </p:cNvPr>
          <p:cNvPicPr>
            <a:picLocks noChangeAspect="1"/>
          </p:cNvPicPr>
          <p:nvPr/>
        </p:nvPicPr>
        <p:blipFill>
          <a:blip r:embed="rId3"/>
          <a:stretch>
            <a:fillRect/>
          </a:stretch>
        </p:blipFill>
        <p:spPr>
          <a:xfrm>
            <a:off x="2628900" y="1066801"/>
            <a:ext cx="6400800" cy="5222097"/>
          </a:xfrm>
          <a:prstGeom prst="rect">
            <a:avLst/>
          </a:prstGeom>
        </p:spPr>
      </p:pic>
    </p:spTree>
    <p:extLst>
      <p:ext uri="{BB962C8B-B14F-4D97-AF65-F5344CB8AC3E}">
        <p14:creationId xmlns:p14="http://schemas.microsoft.com/office/powerpoint/2010/main" val="1929537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TWFE: A Flurry of Problems (2021)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71309" y="1066800"/>
            <a:ext cx="9405791" cy="5141388"/>
          </a:xfrm>
        </p:spPr>
        <p:txBody>
          <a:bodyPr>
            <a:noAutofit/>
          </a:bodyPr>
          <a:lstStyle/>
          <a:p>
            <a:pPr lvl="1"/>
            <a:endParaRPr lang="en-US" sz="2200" b="1" dirty="0">
              <a:solidFill>
                <a:schemeClr val="accent2">
                  <a:lumMod val="75000"/>
                </a:schemeClr>
              </a:solidFill>
              <a:cs typeface="Times New Roman" panose="02020603050405020304" pitchFamily="18" charset="0"/>
            </a:endParaRPr>
          </a:p>
        </p:txBody>
      </p:sp>
      <p:pic>
        <p:nvPicPr>
          <p:cNvPr id="6" name="Picture 5">
            <a:extLst>
              <a:ext uri="{FF2B5EF4-FFF2-40B4-BE49-F238E27FC236}">
                <a16:creationId xmlns:a16="http://schemas.microsoft.com/office/drawing/2014/main" id="{FF14B37B-EB76-4FD3-AB33-4C9D5DAF1D73}"/>
              </a:ext>
            </a:extLst>
          </p:cNvPr>
          <p:cNvPicPr>
            <a:picLocks noChangeAspect="1"/>
          </p:cNvPicPr>
          <p:nvPr/>
        </p:nvPicPr>
        <p:blipFill>
          <a:blip r:embed="rId3"/>
          <a:stretch>
            <a:fillRect/>
          </a:stretch>
        </p:blipFill>
        <p:spPr>
          <a:xfrm>
            <a:off x="838200" y="911277"/>
            <a:ext cx="9144000" cy="5452434"/>
          </a:xfrm>
          <a:prstGeom prst="rect">
            <a:avLst/>
          </a:prstGeom>
        </p:spPr>
      </p:pic>
    </p:spTree>
    <p:extLst>
      <p:ext uri="{BB962C8B-B14F-4D97-AF65-F5344CB8AC3E}">
        <p14:creationId xmlns:p14="http://schemas.microsoft.com/office/powerpoint/2010/main" val="627274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TWFE: A Flurry of Problems (2022)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71309" y="1066800"/>
            <a:ext cx="10077691" cy="5141388"/>
          </a:xfrm>
        </p:spPr>
        <p:txBody>
          <a:bodyPr>
            <a:noAutofit/>
          </a:bodyPr>
          <a:lstStyle/>
          <a:p>
            <a:r>
              <a:rPr lang="en-US" sz="2400" dirty="0">
                <a:solidFill>
                  <a:schemeClr val="tx1"/>
                </a:solidFill>
                <a:cs typeface="Times New Roman" panose="02020603050405020304" pitchFamily="18" charset="0"/>
              </a:rPr>
              <a:t>“Two-way fixed effects and differences-in-differences with heterogeneous treatment effects: A survey” (De </a:t>
            </a:r>
            <a:r>
              <a:rPr lang="en-US" sz="2400" dirty="0" err="1">
                <a:solidFill>
                  <a:schemeClr val="tx1"/>
                </a:solidFill>
                <a:cs typeface="Times New Roman" panose="02020603050405020304" pitchFamily="18" charset="0"/>
              </a:rPr>
              <a:t>Chaisemartin</a:t>
            </a:r>
            <a:r>
              <a:rPr lang="en-US" sz="2400" dirty="0">
                <a:solidFill>
                  <a:schemeClr val="tx1"/>
                </a:solidFill>
                <a:cs typeface="Times New Roman" panose="02020603050405020304" pitchFamily="18" charset="0"/>
              </a:rPr>
              <a:t> &amp; </a:t>
            </a:r>
            <a:r>
              <a:rPr lang="en-US" sz="2400" dirty="0" err="1">
                <a:solidFill>
                  <a:schemeClr val="tx1"/>
                </a:solidFill>
                <a:cs typeface="Times New Roman" panose="02020603050405020304" pitchFamily="18" charset="0"/>
              </a:rPr>
              <a:t>D'Haultfoeuille</a:t>
            </a:r>
            <a:r>
              <a:rPr lang="en-US" sz="2400" dirty="0">
                <a:solidFill>
                  <a:schemeClr val="tx1"/>
                </a:solidFill>
                <a:cs typeface="Times New Roman" panose="02020603050405020304" pitchFamily="18" charset="0"/>
              </a:rPr>
              <a:t>)</a:t>
            </a:r>
          </a:p>
          <a:p>
            <a:r>
              <a:rPr lang="en-US" sz="2400" dirty="0">
                <a:solidFill>
                  <a:schemeClr val="tx1"/>
                </a:solidFill>
                <a:cs typeface="Times New Roman" panose="02020603050405020304" pitchFamily="18" charset="0"/>
              </a:rPr>
              <a:t>“Econometrics strikes back: GMM and two-way fixed effects” (Pinzon)</a:t>
            </a:r>
          </a:p>
          <a:p>
            <a:r>
              <a:rPr lang="en-US" sz="2400" dirty="0">
                <a:solidFill>
                  <a:schemeClr val="tx1"/>
                </a:solidFill>
                <a:cs typeface="Times New Roman" panose="02020603050405020304" pitchFamily="18" charset="0"/>
              </a:rPr>
              <a:t>“Estimation of Heterogeneous Treatment Effects Using Quantile Regression with Interactive Fixed Effects” (</a:t>
            </a:r>
            <a:r>
              <a:rPr lang="en-US" sz="2400" dirty="0" err="1">
                <a:solidFill>
                  <a:schemeClr val="tx1"/>
                </a:solidFill>
                <a:cs typeface="Times New Roman" panose="02020603050405020304" pitchFamily="18" charset="0"/>
              </a:rPr>
              <a:t>Ruofan</a:t>
            </a:r>
            <a:r>
              <a:rPr lang="en-US" sz="2400" dirty="0">
                <a:solidFill>
                  <a:schemeClr val="tx1"/>
                </a:solidFill>
                <a:cs typeface="Times New Roman" panose="02020603050405020304" pitchFamily="18" charset="0"/>
              </a:rPr>
              <a:t> Xu, Jiti Gao, </a:t>
            </a:r>
            <a:r>
              <a:rPr lang="en-US" sz="2400" dirty="0" err="1">
                <a:solidFill>
                  <a:schemeClr val="tx1"/>
                </a:solidFill>
                <a:cs typeface="Times New Roman" panose="02020603050405020304" pitchFamily="18" charset="0"/>
              </a:rPr>
              <a:t>Tatsushi</a:t>
            </a:r>
            <a:r>
              <a:rPr lang="en-US" sz="2400" dirty="0">
                <a:solidFill>
                  <a:schemeClr val="tx1"/>
                </a:solidFill>
                <a:cs typeface="Times New Roman" panose="02020603050405020304" pitchFamily="18" charset="0"/>
              </a:rPr>
              <a:t> Oka, &amp; Yoon–Jae Whang)</a:t>
            </a:r>
          </a:p>
          <a:p>
            <a:r>
              <a:rPr lang="en-US" sz="2400" dirty="0">
                <a:solidFill>
                  <a:schemeClr val="tx1"/>
                </a:solidFill>
                <a:cs typeface="Times New Roman" panose="02020603050405020304" pitchFamily="18" charset="0"/>
              </a:rPr>
              <a:t>“</a:t>
            </a:r>
            <a:r>
              <a:rPr lang="en-US" sz="2400" dirty="0"/>
              <a:t>Interactions in Fixed Effects Regression Models</a:t>
            </a:r>
            <a:r>
              <a:rPr lang="en-US" sz="2400" dirty="0">
                <a:solidFill>
                  <a:schemeClr val="tx1"/>
                </a:solidFill>
                <a:cs typeface="Times New Roman" panose="02020603050405020304" pitchFamily="18" charset="0"/>
              </a:rPr>
              <a:t>” (</a:t>
            </a:r>
            <a:r>
              <a:rPr lang="en-CA" sz="2400" dirty="0"/>
              <a:t>Marco </a:t>
            </a:r>
            <a:r>
              <a:rPr lang="en-CA" sz="2400" dirty="0" err="1"/>
              <a:t>Giesselmann</a:t>
            </a:r>
            <a:r>
              <a:rPr lang="en-CA" sz="2400" dirty="0"/>
              <a:t> &amp; Alexander W. Schmidt-</a:t>
            </a:r>
            <a:r>
              <a:rPr lang="en-CA" sz="2400" dirty="0" err="1"/>
              <a:t>Catran</a:t>
            </a:r>
            <a:r>
              <a:rPr lang="en-CA" sz="2400" dirty="0"/>
              <a:t>)</a:t>
            </a:r>
          </a:p>
          <a:p>
            <a:r>
              <a:rPr lang="en-US" sz="2400" dirty="0">
                <a:solidFill>
                  <a:schemeClr val="tx1"/>
                </a:solidFill>
                <a:cs typeface="Times New Roman" panose="02020603050405020304" pitchFamily="18" charset="0"/>
              </a:rPr>
              <a:t>“Contamination bias in linear regressions” (</a:t>
            </a:r>
            <a:r>
              <a:rPr lang="en-CA" sz="2400" dirty="0"/>
              <a:t>Paul Goldsmith-Pinkham, Peter Hull, &amp; Michal </a:t>
            </a:r>
            <a:r>
              <a:rPr lang="en-CA" sz="2400" dirty="0" err="1"/>
              <a:t>Kolesár</a:t>
            </a:r>
            <a:r>
              <a:rPr lang="en-CA" sz="2400" dirty="0"/>
              <a:t>)</a:t>
            </a:r>
            <a:endParaRPr lang="en-CA" sz="2400" dirty="0">
              <a:solidFill>
                <a:schemeClr val="tx1"/>
              </a:solidFill>
              <a:cs typeface="Times New Roman" panose="02020603050405020304" pitchFamily="18" charset="0"/>
            </a:endParaRPr>
          </a:p>
          <a:p>
            <a:pPr marL="0" indent="0">
              <a:buNone/>
            </a:pPr>
            <a:r>
              <a:rPr lang="en-CA" sz="2800" b="1" dirty="0">
                <a:solidFill>
                  <a:schemeClr val="accent2">
                    <a:lumMod val="75000"/>
                  </a:schemeClr>
                </a:solidFill>
                <a:cs typeface="Times New Roman" panose="02020603050405020304" pitchFamily="18" charset="0"/>
              </a:rPr>
              <a:t>More here: </a:t>
            </a:r>
            <a:r>
              <a:rPr lang="en-CA" sz="2800" b="1" dirty="0">
                <a:solidFill>
                  <a:schemeClr val="accent2">
                    <a:lumMod val="75000"/>
                  </a:schemeClr>
                </a:solidFill>
                <a:cs typeface="Times New Roman" panose="02020603050405020304" pitchFamily="18" charset="0"/>
                <a:hlinkClick r:id="rId3">
                  <a:extLst>
                    <a:ext uri="{A12FA001-AC4F-418D-AE19-62706E023703}">
                      <ahyp:hlinkClr xmlns:ahyp="http://schemas.microsoft.com/office/drawing/2018/hyperlinkcolor" val="tx"/>
                    </a:ext>
                  </a:extLst>
                </a:hlinkClick>
              </a:rPr>
              <a:t>https://asjadnaqvi.github.io/DiD/docs/resources</a:t>
            </a:r>
            <a:r>
              <a:rPr lang="en-CA" sz="2800" b="1" dirty="0">
                <a:solidFill>
                  <a:schemeClr val="accent2">
                    <a:lumMod val="75000"/>
                  </a:schemeClr>
                </a:solidFill>
                <a:cs typeface="Times New Roman" panose="02020603050405020304" pitchFamily="18" charset="0"/>
              </a:rPr>
              <a:t> </a:t>
            </a:r>
            <a:endParaRPr lang="en-US" sz="2800" b="1" dirty="0">
              <a:solidFill>
                <a:schemeClr val="accent2">
                  <a:lumMod val="75000"/>
                </a:schemeClr>
              </a:solidFill>
              <a:cs typeface="Times New Roman" panose="02020603050405020304" pitchFamily="18" charset="0"/>
            </a:endParaRPr>
          </a:p>
        </p:txBody>
      </p:sp>
    </p:spTree>
    <p:extLst>
      <p:ext uri="{BB962C8B-B14F-4D97-AF65-F5344CB8AC3E}">
        <p14:creationId xmlns:p14="http://schemas.microsoft.com/office/powerpoint/2010/main" val="1753025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Primary Problem: Weighting</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0"/>
                <a:ext cx="9767500" cy="5141388"/>
              </a:xfrm>
            </p:spPr>
            <p:txBody>
              <a:bodyPr>
                <a:noAutofit/>
              </a:bodyPr>
              <a:lstStyle/>
              <a:p>
                <a:pPr lvl="1"/>
                <a:r>
                  <a:rPr lang="en-US" sz="2400" dirty="0">
                    <a:solidFill>
                      <a:schemeClr val="tx1"/>
                    </a:solidFill>
                    <a:cs typeface="Times New Roman" panose="02020603050405020304" pitchFamily="18" charset="0"/>
                  </a:rPr>
                  <a:t>Event studies are </a:t>
                </a:r>
                <a:r>
                  <a:rPr lang="en-US" sz="2400" b="1" dirty="0">
                    <a:solidFill>
                      <a:schemeClr val="tx1"/>
                    </a:solidFill>
                    <a:cs typeface="Times New Roman" panose="02020603050405020304" pitchFamily="18" charset="0"/>
                  </a:rPr>
                  <a:t>pooling </a:t>
                </a:r>
                <a:r>
                  <a:rPr lang="en-US" sz="2400" dirty="0">
                    <a:solidFill>
                      <a:schemeClr val="tx1"/>
                    </a:solidFill>
                    <a:cs typeface="Times New Roman" panose="02020603050405020304" pitchFamily="18" charset="0"/>
                  </a:rPr>
                  <a:t>multiple </a:t>
                </a:r>
                <a:r>
                  <a:rPr lang="en-US" sz="2400" dirty="0" err="1">
                    <a:solidFill>
                      <a:schemeClr val="tx1"/>
                    </a:solidFill>
                    <a:cs typeface="Times New Roman" panose="02020603050405020304" pitchFamily="18" charset="0"/>
                  </a:rPr>
                  <a:t>DiDs</a:t>
                </a:r>
                <a:endParaRPr lang="en-US" sz="2400" dirty="0">
                  <a:solidFill>
                    <a:schemeClr val="tx1"/>
                  </a:solidFill>
                  <a:cs typeface="Times New Roman" panose="02020603050405020304" pitchFamily="18" charset="0"/>
                </a:endParaRPr>
              </a:p>
              <a:p>
                <a:pPr lvl="1"/>
                <a:r>
                  <a:rPr lang="en-US" sz="2400" dirty="0">
                    <a:solidFill>
                      <a:schemeClr val="tx1"/>
                    </a:solidFill>
                    <a:cs typeface="Times New Roman" panose="02020603050405020304" pitchFamily="18" charset="0"/>
                  </a:rPr>
                  <a:t>At their core, each individual </a:t>
                </a:r>
                <a:r>
                  <a:rPr lang="en-US" sz="2400" dirty="0" err="1">
                    <a:solidFill>
                      <a:schemeClr val="tx1"/>
                    </a:solidFill>
                    <a:cs typeface="Times New Roman" panose="02020603050405020304" pitchFamily="18" charset="0"/>
                  </a:rPr>
                  <a:t>DiD</a:t>
                </a:r>
                <a:r>
                  <a:rPr lang="en-US" sz="2400" dirty="0">
                    <a:solidFill>
                      <a:schemeClr val="tx1"/>
                    </a:solidFill>
                    <a:cs typeface="Times New Roman" panose="02020603050405020304" pitchFamily="18" charset="0"/>
                  </a:rPr>
                  <a:t> can be framed as a 2-by-2 comparison</a:t>
                </a:r>
              </a:p>
              <a:p>
                <a:pPr lvl="1"/>
                <a:r>
                  <a:rPr lang="en-US" sz="2400" dirty="0">
                    <a:solidFill>
                      <a:schemeClr val="tx1"/>
                    </a:solidFill>
                    <a:cs typeface="Times New Roman" panose="02020603050405020304" pitchFamily="18" charset="0"/>
                  </a:rPr>
                  <a:t>TWFE takes each comparison and weights them</a:t>
                </a:r>
              </a:p>
              <a:p>
                <a:pPr marL="274320" lvl="1" indent="0">
                  <a:buNone/>
                </a:pPr>
                <a:endParaRPr lang="en-US" sz="2400" b="1" dirty="0">
                  <a:solidFill>
                    <a:schemeClr val="tx1"/>
                  </a:solidFill>
                  <a:cs typeface="Times New Roman" panose="02020603050405020304" pitchFamily="18" charset="0"/>
                </a:endParaRPr>
              </a:p>
              <a:p>
                <a:pPr marL="274320" lvl="1" indent="0">
                  <a:buNone/>
                </a:pPr>
                <a14:m>
                  <m:oMathPara xmlns:m="http://schemas.openxmlformats.org/officeDocument/2006/math">
                    <m:oMathParaPr>
                      <m:jc m:val="centerGroup"/>
                    </m:oMathParaPr>
                    <m:oMath xmlns:m="http://schemas.openxmlformats.org/officeDocument/2006/math">
                      <m:r>
                        <a:rPr lang="en-US" sz="2400" b="1" i="1" smtClean="0">
                          <a:solidFill>
                            <a:schemeClr val="accent3">
                              <a:lumMod val="75000"/>
                            </a:schemeClr>
                          </a:solidFill>
                          <a:latin typeface="Cambria Math" panose="02040503050406030204" pitchFamily="18" charset="0"/>
                          <a:cs typeface="Times New Roman" panose="02020603050405020304" pitchFamily="18" charset="0"/>
                        </a:rPr>
                        <m:t>𝔼</m:t>
                      </m:r>
                      <m:d>
                        <m:dPr>
                          <m:begChr m:val="["/>
                          <m:endChr m:val="]"/>
                          <m:ctrlPr>
                            <a:rPr lang="en-US" sz="2400" b="1" i="1" smtClean="0">
                              <a:solidFill>
                                <a:schemeClr val="accent3">
                                  <a:lumMod val="75000"/>
                                </a:schemeClr>
                              </a:solidFill>
                              <a:latin typeface="Cambria Math" panose="02040503050406030204" pitchFamily="18" charset="0"/>
                              <a:cs typeface="Times New Roman" panose="02020603050405020304" pitchFamily="18" charset="0"/>
                            </a:rPr>
                          </m:ctrlPr>
                        </m:dPr>
                        <m:e>
                          <m:sSub>
                            <m:sSubPr>
                              <m:ctrlPr>
                                <a:rPr lang="en-US" sz="2400" b="1" i="1" smtClean="0">
                                  <a:solidFill>
                                    <a:schemeClr val="accent3">
                                      <a:lumMod val="75000"/>
                                    </a:schemeClr>
                                  </a:solidFill>
                                  <a:latin typeface="Cambria Math" panose="02040503050406030204" pitchFamily="18" charset="0"/>
                                  <a:cs typeface="Times New Roman" panose="02020603050405020304" pitchFamily="18" charset="0"/>
                                </a:rPr>
                              </m:ctrlPr>
                            </m:sSubPr>
                            <m:e>
                              <m:acc>
                                <m:accPr>
                                  <m:chr m:val="̂"/>
                                  <m:ctrlPr>
                                    <a:rPr lang="en-US" sz="2400" b="1" i="1" smtClean="0">
                                      <a:solidFill>
                                        <a:schemeClr val="accent3">
                                          <a:lumMod val="75000"/>
                                        </a:schemeClr>
                                      </a:solidFill>
                                      <a:latin typeface="Cambria Math" panose="02040503050406030204" pitchFamily="18" charset="0"/>
                                      <a:cs typeface="Times New Roman" panose="02020603050405020304" pitchFamily="18" charset="0"/>
                                    </a:rPr>
                                  </m:ctrlPr>
                                </m:accPr>
                                <m:e>
                                  <m:r>
                                    <a:rPr lang="en-US" sz="2400" b="1" i="1" smtClean="0">
                                      <a:solidFill>
                                        <a:schemeClr val="accent3">
                                          <a:lumMod val="75000"/>
                                        </a:schemeClr>
                                      </a:solidFill>
                                      <a:latin typeface="Cambria Math" panose="02040503050406030204" pitchFamily="18" charset="0"/>
                                      <a:cs typeface="Times New Roman" panose="02020603050405020304" pitchFamily="18" charset="0"/>
                                    </a:rPr>
                                    <m:t>𝜷</m:t>
                                  </m:r>
                                </m:e>
                              </m:acc>
                            </m:e>
                            <m:sub>
                              <m:r>
                                <a:rPr lang="en-US" sz="2400" b="1" i="1" smtClean="0">
                                  <a:solidFill>
                                    <a:schemeClr val="accent3">
                                      <a:lumMod val="75000"/>
                                    </a:schemeClr>
                                  </a:solidFill>
                                  <a:latin typeface="Cambria Math" panose="02040503050406030204" pitchFamily="18" charset="0"/>
                                  <a:cs typeface="Times New Roman" panose="02020603050405020304" pitchFamily="18" charset="0"/>
                                </a:rPr>
                                <m:t>𝒇𝒆</m:t>
                              </m:r>
                            </m:sub>
                          </m:sSub>
                        </m:e>
                      </m:d>
                      <m:r>
                        <a:rPr lang="en-US" sz="2400" b="1" i="1" smtClean="0">
                          <a:solidFill>
                            <a:schemeClr val="accent3">
                              <a:lumMod val="75000"/>
                            </a:schemeClr>
                          </a:solidFill>
                          <a:latin typeface="Cambria Math" panose="02040503050406030204" pitchFamily="18" charset="0"/>
                          <a:cs typeface="Times New Roman" panose="02020603050405020304" pitchFamily="18" charset="0"/>
                        </a:rPr>
                        <m:t>=</m:t>
                      </m:r>
                      <m:r>
                        <a:rPr lang="en-US" sz="2400" b="1" i="1" smtClean="0">
                          <a:solidFill>
                            <a:schemeClr val="accent3">
                              <a:lumMod val="75000"/>
                            </a:schemeClr>
                          </a:solidFill>
                          <a:latin typeface="Cambria Math" panose="02040503050406030204" pitchFamily="18" charset="0"/>
                          <a:cs typeface="Times New Roman" panose="02020603050405020304" pitchFamily="18" charset="0"/>
                        </a:rPr>
                        <m:t>𝔼</m:t>
                      </m:r>
                      <m:r>
                        <a:rPr lang="en-US" sz="2400" b="1" i="1" smtClean="0">
                          <a:solidFill>
                            <a:schemeClr val="accent3">
                              <a:lumMod val="75000"/>
                            </a:schemeClr>
                          </a:solidFill>
                          <a:latin typeface="Cambria Math" panose="02040503050406030204" pitchFamily="18" charset="0"/>
                          <a:cs typeface="Times New Roman" panose="02020603050405020304" pitchFamily="18" charset="0"/>
                        </a:rPr>
                        <m:t>[</m:t>
                      </m:r>
                      <m:nary>
                        <m:naryPr>
                          <m:chr m:val="∑"/>
                          <m:supHide m:val="on"/>
                          <m:ctrlPr>
                            <a:rPr lang="en-US" sz="2400" b="1" i="1" smtClean="0">
                              <a:solidFill>
                                <a:schemeClr val="accent3">
                                  <a:lumMod val="75000"/>
                                </a:schemeClr>
                              </a:solidFill>
                              <a:latin typeface="Cambria Math" panose="02040503050406030204" pitchFamily="18" charset="0"/>
                              <a:cs typeface="Times New Roman" panose="02020603050405020304" pitchFamily="18" charset="0"/>
                            </a:rPr>
                          </m:ctrlPr>
                        </m:naryPr>
                        <m:sub>
                          <m:r>
                            <a:rPr lang="en-US" sz="2400" b="1" i="1" smtClean="0">
                              <a:solidFill>
                                <a:schemeClr val="accent3">
                                  <a:lumMod val="75000"/>
                                </a:schemeClr>
                              </a:solidFill>
                              <a:latin typeface="Cambria Math" panose="02040503050406030204" pitchFamily="18" charset="0"/>
                              <a:cs typeface="Times New Roman" panose="02020603050405020304" pitchFamily="18" charset="0"/>
                            </a:rPr>
                            <m:t>𝒈</m:t>
                          </m:r>
                          <m:r>
                            <a:rPr lang="en-US" sz="2400" b="1" i="1" smtClean="0">
                              <a:solidFill>
                                <a:schemeClr val="accent3">
                                  <a:lumMod val="75000"/>
                                </a:schemeClr>
                              </a:solidFill>
                              <a:latin typeface="Cambria Math" panose="02040503050406030204" pitchFamily="18" charset="0"/>
                              <a:cs typeface="Times New Roman" panose="02020603050405020304" pitchFamily="18" charset="0"/>
                            </a:rPr>
                            <m:t>,</m:t>
                          </m:r>
                          <m:r>
                            <a:rPr lang="en-US" sz="2400" b="1" i="1" smtClean="0">
                              <a:solidFill>
                                <a:schemeClr val="accent3">
                                  <a:lumMod val="75000"/>
                                </a:schemeClr>
                              </a:solidFill>
                              <a:latin typeface="Cambria Math" panose="02040503050406030204" pitchFamily="18" charset="0"/>
                              <a:cs typeface="Times New Roman" panose="02020603050405020304" pitchFamily="18" charset="0"/>
                            </a:rPr>
                            <m:t>𝒕</m:t>
                          </m:r>
                        </m:sub>
                        <m:sup/>
                        <m:e>
                          <m:sSub>
                            <m:sSubPr>
                              <m:ctrlPr>
                                <a:rPr lang="en-US" sz="2400" b="1"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3">
                                      <a:lumMod val="75000"/>
                                    </a:schemeClr>
                                  </a:solidFill>
                                  <a:latin typeface="Cambria Math" panose="02040503050406030204" pitchFamily="18" charset="0"/>
                                  <a:cs typeface="Times New Roman" panose="02020603050405020304" pitchFamily="18" charset="0"/>
                                </a:rPr>
                                <m:t>𝑾</m:t>
                              </m:r>
                            </m:e>
                            <m:sub>
                              <m:r>
                                <a:rPr lang="en-US" sz="2400" b="1" i="1" smtClean="0">
                                  <a:solidFill>
                                    <a:schemeClr val="accent3">
                                      <a:lumMod val="75000"/>
                                    </a:schemeClr>
                                  </a:solidFill>
                                  <a:latin typeface="Cambria Math" panose="02040503050406030204" pitchFamily="18" charset="0"/>
                                  <a:cs typeface="Times New Roman" panose="02020603050405020304" pitchFamily="18" charset="0"/>
                                </a:rPr>
                                <m:t>𝒈</m:t>
                              </m:r>
                              <m:r>
                                <a:rPr lang="en-US" sz="2400" b="1" i="1" smtClean="0">
                                  <a:solidFill>
                                    <a:schemeClr val="accent3">
                                      <a:lumMod val="75000"/>
                                    </a:schemeClr>
                                  </a:solidFill>
                                  <a:latin typeface="Cambria Math" panose="02040503050406030204" pitchFamily="18" charset="0"/>
                                  <a:cs typeface="Times New Roman" panose="02020603050405020304" pitchFamily="18" charset="0"/>
                                </a:rPr>
                                <m:t>,</m:t>
                              </m:r>
                              <m:r>
                                <a:rPr lang="en-US" sz="2400" b="1" i="1" smtClean="0">
                                  <a:solidFill>
                                    <a:schemeClr val="accent3">
                                      <a:lumMod val="75000"/>
                                    </a:schemeClr>
                                  </a:solidFill>
                                  <a:latin typeface="Cambria Math" panose="02040503050406030204" pitchFamily="18" charset="0"/>
                                  <a:cs typeface="Times New Roman" panose="02020603050405020304" pitchFamily="18" charset="0"/>
                                </a:rPr>
                                <m:t>𝒕</m:t>
                              </m:r>
                            </m:sub>
                          </m:sSub>
                          <m:r>
                            <a:rPr lang="en-US" sz="2400" b="1" i="1" smtClean="0">
                              <a:solidFill>
                                <a:schemeClr val="accent3">
                                  <a:lumMod val="75000"/>
                                </a:schemeClr>
                              </a:solidFill>
                              <a:latin typeface="Cambria Math" panose="02040503050406030204" pitchFamily="18" charset="0"/>
                              <a:cs typeface="Times New Roman" panose="02020603050405020304" pitchFamily="18" charset="0"/>
                            </a:rPr>
                            <m:t> </m:t>
                          </m:r>
                          <m:r>
                            <a:rPr lang="en-US" sz="2400" b="1" i="1" smtClean="0">
                              <a:solidFill>
                                <a:schemeClr val="accent3">
                                  <a:lumMod val="75000"/>
                                </a:schemeClr>
                              </a:solidFill>
                              <a:latin typeface="Cambria Math" panose="02040503050406030204" pitchFamily="18" charset="0"/>
                              <a:cs typeface="Times New Roman" panose="02020603050405020304" pitchFamily="18" charset="0"/>
                            </a:rPr>
                            <m:t>𝑻</m:t>
                          </m:r>
                          <m:sSub>
                            <m:sSubPr>
                              <m:ctrlPr>
                                <a:rPr lang="en-US" sz="2400" b="1"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3">
                                      <a:lumMod val="75000"/>
                                    </a:schemeClr>
                                  </a:solidFill>
                                  <a:latin typeface="Cambria Math" panose="02040503050406030204" pitchFamily="18" charset="0"/>
                                  <a:cs typeface="Times New Roman" panose="02020603050405020304" pitchFamily="18" charset="0"/>
                                </a:rPr>
                                <m:t>𝑬</m:t>
                              </m:r>
                            </m:e>
                            <m:sub>
                              <m:r>
                                <a:rPr lang="en-US" sz="2400" b="1" i="1" smtClean="0">
                                  <a:solidFill>
                                    <a:schemeClr val="accent3">
                                      <a:lumMod val="75000"/>
                                    </a:schemeClr>
                                  </a:solidFill>
                                  <a:latin typeface="Cambria Math" panose="02040503050406030204" pitchFamily="18" charset="0"/>
                                  <a:cs typeface="Times New Roman" panose="02020603050405020304" pitchFamily="18" charset="0"/>
                                </a:rPr>
                                <m:t>𝒈</m:t>
                              </m:r>
                              <m:r>
                                <a:rPr lang="en-US" sz="2400" b="1" i="1" smtClean="0">
                                  <a:solidFill>
                                    <a:schemeClr val="accent3">
                                      <a:lumMod val="75000"/>
                                    </a:schemeClr>
                                  </a:solidFill>
                                  <a:latin typeface="Cambria Math" panose="02040503050406030204" pitchFamily="18" charset="0"/>
                                  <a:cs typeface="Times New Roman" panose="02020603050405020304" pitchFamily="18" charset="0"/>
                                </a:rPr>
                                <m:t>,</m:t>
                              </m:r>
                              <m:r>
                                <a:rPr lang="en-US" sz="2400" b="1" i="1" smtClean="0">
                                  <a:solidFill>
                                    <a:schemeClr val="accent3">
                                      <a:lumMod val="75000"/>
                                    </a:schemeClr>
                                  </a:solidFill>
                                  <a:latin typeface="Cambria Math" panose="02040503050406030204" pitchFamily="18" charset="0"/>
                                  <a:cs typeface="Times New Roman" panose="02020603050405020304" pitchFamily="18" charset="0"/>
                                </a:rPr>
                                <m:t>𝒕</m:t>
                              </m:r>
                            </m:sub>
                          </m:sSub>
                          <m:r>
                            <a:rPr lang="en-US" sz="2400" b="1" i="1" smtClean="0">
                              <a:solidFill>
                                <a:schemeClr val="accent3">
                                  <a:lumMod val="75000"/>
                                </a:schemeClr>
                              </a:solidFill>
                              <a:latin typeface="Cambria Math" panose="02040503050406030204" pitchFamily="18" charset="0"/>
                              <a:cs typeface="Times New Roman" panose="02020603050405020304" pitchFamily="18" charset="0"/>
                            </a:rPr>
                            <m:t>]</m:t>
                          </m:r>
                        </m:e>
                      </m:nary>
                    </m:oMath>
                  </m:oMathPara>
                </a14:m>
                <a:endParaRPr lang="en-US" sz="2400" b="1" dirty="0">
                  <a:solidFill>
                    <a:schemeClr val="accent3">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0"/>
                <a:ext cx="9767500" cy="5141388"/>
              </a:xfrm>
              <a:blipFill>
                <a:blip r:embed="rId3"/>
                <a:stretch>
                  <a:fillRect t="-1661"/>
                </a:stretch>
              </a:blipFill>
            </p:spPr>
            <p:txBody>
              <a:bodyPr/>
              <a:lstStyle/>
              <a:p>
                <a:r>
                  <a:rPr lang="en-CA">
                    <a:noFill/>
                  </a:rPr>
                  <a:t> </a:t>
                </a:r>
              </a:p>
            </p:txBody>
          </p:sp>
        </mc:Fallback>
      </mc:AlternateContent>
    </p:spTree>
    <p:extLst>
      <p:ext uri="{BB962C8B-B14F-4D97-AF65-F5344CB8AC3E}">
        <p14:creationId xmlns:p14="http://schemas.microsoft.com/office/powerpoint/2010/main" val="12432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Primary Problem: Weighting</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0"/>
                <a:ext cx="9767500" cy="5141388"/>
              </a:xfrm>
            </p:spPr>
            <p:txBody>
              <a:bodyPr>
                <a:noAutofit/>
              </a:bodyPr>
              <a:lstStyle/>
              <a:p>
                <a:pPr lvl="1"/>
                <a:r>
                  <a:rPr lang="en-US" sz="2400" dirty="0">
                    <a:solidFill>
                      <a:schemeClr val="tx1"/>
                    </a:solidFill>
                    <a:cs typeface="Times New Roman" panose="02020603050405020304" pitchFamily="18" charset="0"/>
                  </a:rPr>
                  <a:t>Event studies are </a:t>
                </a:r>
                <a:r>
                  <a:rPr lang="en-US" sz="2400" b="1" dirty="0">
                    <a:solidFill>
                      <a:schemeClr val="tx1"/>
                    </a:solidFill>
                    <a:cs typeface="Times New Roman" panose="02020603050405020304" pitchFamily="18" charset="0"/>
                  </a:rPr>
                  <a:t>pooling </a:t>
                </a:r>
                <a:r>
                  <a:rPr lang="en-US" sz="2400" dirty="0">
                    <a:solidFill>
                      <a:schemeClr val="tx1"/>
                    </a:solidFill>
                    <a:cs typeface="Times New Roman" panose="02020603050405020304" pitchFamily="18" charset="0"/>
                  </a:rPr>
                  <a:t>multiple </a:t>
                </a:r>
                <a:r>
                  <a:rPr lang="en-US" sz="2400" dirty="0" err="1">
                    <a:solidFill>
                      <a:schemeClr val="tx1"/>
                    </a:solidFill>
                    <a:cs typeface="Times New Roman" panose="02020603050405020304" pitchFamily="18" charset="0"/>
                  </a:rPr>
                  <a:t>DiDs</a:t>
                </a:r>
                <a:endParaRPr lang="en-US" sz="2400" dirty="0">
                  <a:solidFill>
                    <a:schemeClr val="tx1"/>
                  </a:solidFill>
                  <a:cs typeface="Times New Roman" panose="02020603050405020304" pitchFamily="18" charset="0"/>
                </a:endParaRPr>
              </a:p>
              <a:p>
                <a:pPr lvl="1"/>
                <a:r>
                  <a:rPr lang="en-US" sz="2400" dirty="0">
                    <a:solidFill>
                      <a:schemeClr val="tx1"/>
                    </a:solidFill>
                    <a:cs typeface="Times New Roman" panose="02020603050405020304" pitchFamily="18" charset="0"/>
                  </a:rPr>
                  <a:t>At their core, each individual </a:t>
                </a:r>
                <a:r>
                  <a:rPr lang="en-US" sz="2400" dirty="0" err="1">
                    <a:solidFill>
                      <a:schemeClr val="tx1"/>
                    </a:solidFill>
                    <a:cs typeface="Times New Roman" panose="02020603050405020304" pitchFamily="18" charset="0"/>
                  </a:rPr>
                  <a:t>DiD</a:t>
                </a:r>
                <a:r>
                  <a:rPr lang="en-US" sz="2400" dirty="0">
                    <a:solidFill>
                      <a:schemeClr val="tx1"/>
                    </a:solidFill>
                    <a:cs typeface="Times New Roman" panose="02020603050405020304" pitchFamily="18" charset="0"/>
                  </a:rPr>
                  <a:t> can be framed as a 2-by-2 comparison</a:t>
                </a:r>
              </a:p>
              <a:p>
                <a:pPr lvl="1"/>
                <a:r>
                  <a:rPr lang="en-US" sz="2400" dirty="0">
                    <a:solidFill>
                      <a:schemeClr val="tx1"/>
                    </a:solidFill>
                    <a:cs typeface="Times New Roman" panose="02020603050405020304" pitchFamily="18" charset="0"/>
                  </a:rPr>
                  <a:t>TWFE takes each comparison and weights them</a:t>
                </a:r>
              </a:p>
              <a:p>
                <a:pPr lvl="1"/>
                <a:endParaRPr lang="en-US" sz="2400" dirty="0">
                  <a:solidFill>
                    <a:schemeClr val="tx1"/>
                  </a:solidFill>
                  <a:cs typeface="Times New Roman" panose="02020603050405020304" pitchFamily="18" charset="0"/>
                </a:endParaRPr>
              </a:p>
              <a:p>
                <a:pPr marL="274320" lvl="1" indent="0">
                  <a:buNone/>
                </a:pPr>
                <a14:m>
                  <m:oMathPara xmlns:m="http://schemas.openxmlformats.org/officeDocument/2006/math">
                    <m:oMathParaPr>
                      <m:jc m:val="centerGroup"/>
                    </m:oMathParaPr>
                    <m:oMath xmlns:m="http://schemas.openxmlformats.org/officeDocument/2006/math">
                      <m:r>
                        <a:rPr lang="en-US" sz="2400" b="1" i="1" smtClean="0">
                          <a:solidFill>
                            <a:schemeClr val="accent3">
                              <a:lumMod val="75000"/>
                            </a:schemeClr>
                          </a:solidFill>
                          <a:latin typeface="Cambria Math" panose="02040503050406030204" pitchFamily="18" charset="0"/>
                          <a:cs typeface="Times New Roman" panose="02020603050405020304" pitchFamily="18" charset="0"/>
                        </a:rPr>
                        <m:t>𝔼</m:t>
                      </m:r>
                      <m:d>
                        <m:dPr>
                          <m:begChr m:val="["/>
                          <m:endChr m:val="]"/>
                          <m:ctrlPr>
                            <a:rPr lang="en-US" sz="2400" b="1" i="1" smtClean="0">
                              <a:solidFill>
                                <a:schemeClr val="accent3">
                                  <a:lumMod val="75000"/>
                                </a:schemeClr>
                              </a:solidFill>
                              <a:latin typeface="Cambria Math" panose="02040503050406030204" pitchFamily="18" charset="0"/>
                              <a:cs typeface="Times New Roman" panose="02020603050405020304" pitchFamily="18" charset="0"/>
                            </a:rPr>
                          </m:ctrlPr>
                        </m:dPr>
                        <m:e>
                          <m:sSub>
                            <m:sSubPr>
                              <m:ctrlPr>
                                <a:rPr lang="en-US" sz="2400" b="1" i="1" smtClean="0">
                                  <a:solidFill>
                                    <a:schemeClr val="accent3">
                                      <a:lumMod val="75000"/>
                                    </a:schemeClr>
                                  </a:solidFill>
                                  <a:latin typeface="Cambria Math" panose="02040503050406030204" pitchFamily="18" charset="0"/>
                                  <a:cs typeface="Times New Roman" panose="02020603050405020304" pitchFamily="18" charset="0"/>
                                </a:rPr>
                              </m:ctrlPr>
                            </m:sSubPr>
                            <m:e>
                              <m:acc>
                                <m:accPr>
                                  <m:chr m:val="̂"/>
                                  <m:ctrlPr>
                                    <a:rPr lang="en-US" sz="2400" b="1" i="1" smtClean="0">
                                      <a:solidFill>
                                        <a:schemeClr val="accent3">
                                          <a:lumMod val="75000"/>
                                        </a:schemeClr>
                                      </a:solidFill>
                                      <a:latin typeface="Cambria Math" panose="02040503050406030204" pitchFamily="18" charset="0"/>
                                      <a:cs typeface="Times New Roman" panose="02020603050405020304" pitchFamily="18" charset="0"/>
                                    </a:rPr>
                                  </m:ctrlPr>
                                </m:accPr>
                                <m:e>
                                  <m:r>
                                    <a:rPr lang="en-US" sz="2400" b="1" i="1" smtClean="0">
                                      <a:solidFill>
                                        <a:schemeClr val="accent3">
                                          <a:lumMod val="75000"/>
                                        </a:schemeClr>
                                      </a:solidFill>
                                      <a:latin typeface="Cambria Math" panose="02040503050406030204" pitchFamily="18" charset="0"/>
                                      <a:cs typeface="Times New Roman" panose="02020603050405020304" pitchFamily="18" charset="0"/>
                                    </a:rPr>
                                    <m:t>𝜷</m:t>
                                  </m:r>
                                </m:e>
                              </m:acc>
                            </m:e>
                            <m:sub>
                              <m:r>
                                <a:rPr lang="en-US" sz="2400" b="1" i="1" smtClean="0">
                                  <a:solidFill>
                                    <a:schemeClr val="accent3">
                                      <a:lumMod val="75000"/>
                                    </a:schemeClr>
                                  </a:solidFill>
                                  <a:latin typeface="Cambria Math" panose="02040503050406030204" pitchFamily="18" charset="0"/>
                                  <a:cs typeface="Times New Roman" panose="02020603050405020304" pitchFamily="18" charset="0"/>
                                </a:rPr>
                                <m:t>𝒇𝒆</m:t>
                              </m:r>
                            </m:sub>
                          </m:sSub>
                        </m:e>
                      </m:d>
                      <m:r>
                        <a:rPr lang="en-US" sz="2400" b="1" i="1" smtClean="0">
                          <a:solidFill>
                            <a:schemeClr val="accent3">
                              <a:lumMod val="75000"/>
                            </a:schemeClr>
                          </a:solidFill>
                          <a:latin typeface="Cambria Math" panose="02040503050406030204" pitchFamily="18" charset="0"/>
                          <a:cs typeface="Times New Roman" panose="02020603050405020304" pitchFamily="18" charset="0"/>
                        </a:rPr>
                        <m:t>=</m:t>
                      </m:r>
                      <m:r>
                        <a:rPr lang="en-US" sz="2400" b="1" i="1" smtClean="0">
                          <a:solidFill>
                            <a:schemeClr val="accent3">
                              <a:lumMod val="75000"/>
                            </a:schemeClr>
                          </a:solidFill>
                          <a:latin typeface="Cambria Math" panose="02040503050406030204" pitchFamily="18" charset="0"/>
                          <a:cs typeface="Times New Roman" panose="02020603050405020304" pitchFamily="18" charset="0"/>
                        </a:rPr>
                        <m:t>𝔼</m:t>
                      </m:r>
                      <m:r>
                        <a:rPr lang="en-US" sz="2400" b="1" i="1" smtClean="0">
                          <a:solidFill>
                            <a:schemeClr val="accent3">
                              <a:lumMod val="75000"/>
                            </a:schemeClr>
                          </a:solidFill>
                          <a:latin typeface="Cambria Math" panose="02040503050406030204" pitchFamily="18" charset="0"/>
                          <a:cs typeface="Times New Roman" panose="02020603050405020304" pitchFamily="18" charset="0"/>
                        </a:rPr>
                        <m:t>[</m:t>
                      </m:r>
                      <m:nary>
                        <m:naryPr>
                          <m:chr m:val="∑"/>
                          <m:supHide m:val="on"/>
                          <m:ctrlPr>
                            <a:rPr lang="en-US" sz="2400" b="1" i="1" smtClean="0">
                              <a:solidFill>
                                <a:schemeClr val="accent3">
                                  <a:lumMod val="75000"/>
                                </a:schemeClr>
                              </a:solidFill>
                              <a:latin typeface="Cambria Math" panose="02040503050406030204" pitchFamily="18" charset="0"/>
                              <a:cs typeface="Times New Roman" panose="02020603050405020304" pitchFamily="18" charset="0"/>
                            </a:rPr>
                          </m:ctrlPr>
                        </m:naryPr>
                        <m:sub>
                          <m:r>
                            <a:rPr lang="en-US" sz="2400" b="1" i="1" smtClean="0">
                              <a:solidFill>
                                <a:schemeClr val="accent3">
                                  <a:lumMod val="75000"/>
                                </a:schemeClr>
                              </a:solidFill>
                              <a:latin typeface="Cambria Math" panose="02040503050406030204" pitchFamily="18" charset="0"/>
                              <a:cs typeface="Times New Roman" panose="02020603050405020304" pitchFamily="18" charset="0"/>
                            </a:rPr>
                            <m:t>𝒈</m:t>
                          </m:r>
                          <m:r>
                            <a:rPr lang="en-US" sz="2400" b="1" i="1" smtClean="0">
                              <a:solidFill>
                                <a:schemeClr val="accent3">
                                  <a:lumMod val="75000"/>
                                </a:schemeClr>
                              </a:solidFill>
                              <a:latin typeface="Cambria Math" panose="02040503050406030204" pitchFamily="18" charset="0"/>
                              <a:cs typeface="Times New Roman" panose="02020603050405020304" pitchFamily="18" charset="0"/>
                            </a:rPr>
                            <m:t>,</m:t>
                          </m:r>
                          <m:r>
                            <a:rPr lang="en-US" sz="2400" b="1" i="1" smtClean="0">
                              <a:solidFill>
                                <a:schemeClr val="accent3">
                                  <a:lumMod val="75000"/>
                                </a:schemeClr>
                              </a:solidFill>
                              <a:latin typeface="Cambria Math" panose="02040503050406030204" pitchFamily="18" charset="0"/>
                              <a:cs typeface="Times New Roman" panose="02020603050405020304" pitchFamily="18" charset="0"/>
                            </a:rPr>
                            <m:t>𝒕</m:t>
                          </m:r>
                        </m:sub>
                        <m:sup/>
                        <m:e>
                          <m:sSub>
                            <m:sSubPr>
                              <m:ctrlPr>
                                <a:rPr lang="en-US" sz="2400" b="1"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3">
                                      <a:lumMod val="75000"/>
                                    </a:schemeClr>
                                  </a:solidFill>
                                  <a:latin typeface="Cambria Math" panose="02040503050406030204" pitchFamily="18" charset="0"/>
                                  <a:cs typeface="Times New Roman" panose="02020603050405020304" pitchFamily="18" charset="0"/>
                                </a:rPr>
                                <m:t>𝑾</m:t>
                              </m:r>
                            </m:e>
                            <m:sub>
                              <m:r>
                                <a:rPr lang="en-US" sz="2400" b="1" i="1" smtClean="0">
                                  <a:solidFill>
                                    <a:schemeClr val="accent3">
                                      <a:lumMod val="75000"/>
                                    </a:schemeClr>
                                  </a:solidFill>
                                  <a:latin typeface="Cambria Math" panose="02040503050406030204" pitchFamily="18" charset="0"/>
                                  <a:cs typeface="Times New Roman" panose="02020603050405020304" pitchFamily="18" charset="0"/>
                                </a:rPr>
                                <m:t>𝒈</m:t>
                              </m:r>
                              <m:r>
                                <a:rPr lang="en-US" sz="2400" b="1" i="1" smtClean="0">
                                  <a:solidFill>
                                    <a:schemeClr val="accent3">
                                      <a:lumMod val="75000"/>
                                    </a:schemeClr>
                                  </a:solidFill>
                                  <a:latin typeface="Cambria Math" panose="02040503050406030204" pitchFamily="18" charset="0"/>
                                  <a:cs typeface="Times New Roman" panose="02020603050405020304" pitchFamily="18" charset="0"/>
                                </a:rPr>
                                <m:t>,</m:t>
                              </m:r>
                              <m:r>
                                <a:rPr lang="en-US" sz="2400" b="1" i="1" smtClean="0">
                                  <a:solidFill>
                                    <a:schemeClr val="accent3">
                                      <a:lumMod val="75000"/>
                                    </a:schemeClr>
                                  </a:solidFill>
                                  <a:latin typeface="Cambria Math" panose="02040503050406030204" pitchFamily="18" charset="0"/>
                                  <a:cs typeface="Times New Roman" panose="02020603050405020304" pitchFamily="18" charset="0"/>
                                </a:rPr>
                                <m:t>𝒕</m:t>
                              </m:r>
                            </m:sub>
                          </m:sSub>
                          <m:r>
                            <a:rPr lang="en-US" sz="2400" b="1" i="1" smtClean="0">
                              <a:solidFill>
                                <a:schemeClr val="accent3">
                                  <a:lumMod val="75000"/>
                                </a:schemeClr>
                              </a:solidFill>
                              <a:latin typeface="Cambria Math" panose="02040503050406030204" pitchFamily="18" charset="0"/>
                              <a:cs typeface="Times New Roman" panose="02020603050405020304" pitchFamily="18" charset="0"/>
                            </a:rPr>
                            <m:t> </m:t>
                          </m:r>
                          <m:r>
                            <a:rPr lang="en-US" sz="2400" b="1" i="1" smtClean="0">
                              <a:solidFill>
                                <a:schemeClr val="accent3">
                                  <a:lumMod val="75000"/>
                                </a:schemeClr>
                              </a:solidFill>
                              <a:latin typeface="Cambria Math" panose="02040503050406030204" pitchFamily="18" charset="0"/>
                              <a:cs typeface="Times New Roman" panose="02020603050405020304" pitchFamily="18" charset="0"/>
                            </a:rPr>
                            <m:t>𝑻</m:t>
                          </m:r>
                          <m:sSub>
                            <m:sSubPr>
                              <m:ctrlPr>
                                <a:rPr lang="en-US" sz="2400" b="1"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3">
                                      <a:lumMod val="75000"/>
                                    </a:schemeClr>
                                  </a:solidFill>
                                  <a:latin typeface="Cambria Math" panose="02040503050406030204" pitchFamily="18" charset="0"/>
                                  <a:cs typeface="Times New Roman" panose="02020603050405020304" pitchFamily="18" charset="0"/>
                                </a:rPr>
                                <m:t>𝑬</m:t>
                              </m:r>
                            </m:e>
                            <m:sub>
                              <m:r>
                                <a:rPr lang="en-US" sz="2400" b="1" i="1" smtClean="0">
                                  <a:solidFill>
                                    <a:schemeClr val="accent3">
                                      <a:lumMod val="75000"/>
                                    </a:schemeClr>
                                  </a:solidFill>
                                  <a:latin typeface="Cambria Math" panose="02040503050406030204" pitchFamily="18" charset="0"/>
                                  <a:cs typeface="Times New Roman" panose="02020603050405020304" pitchFamily="18" charset="0"/>
                                </a:rPr>
                                <m:t>𝒈</m:t>
                              </m:r>
                              <m:r>
                                <a:rPr lang="en-US" sz="2400" b="1" i="1" smtClean="0">
                                  <a:solidFill>
                                    <a:schemeClr val="accent3">
                                      <a:lumMod val="75000"/>
                                    </a:schemeClr>
                                  </a:solidFill>
                                  <a:latin typeface="Cambria Math" panose="02040503050406030204" pitchFamily="18" charset="0"/>
                                  <a:cs typeface="Times New Roman" panose="02020603050405020304" pitchFamily="18" charset="0"/>
                                </a:rPr>
                                <m:t>,</m:t>
                              </m:r>
                              <m:r>
                                <a:rPr lang="en-US" sz="2400" b="1" i="1" smtClean="0">
                                  <a:solidFill>
                                    <a:schemeClr val="accent3">
                                      <a:lumMod val="75000"/>
                                    </a:schemeClr>
                                  </a:solidFill>
                                  <a:latin typeface="Cambria Math" panose="02040503050406030204" pitchFamily="18" charset="0"/>
                                  <a:cs typeface="Times New Roman" panose="02020603050405020304" pitchFamily="18" charset="0"/>
                                </a:rPr>
                                <m:t>𝒕</m:t>
                              </m:r>
                            </m:sub>
                          </m:sSub>
                          <m:r>
                            <a:rPr lang="en-US" sz="2400" b="1" i="1" smtClean="0">
                              <a:solidFill>
                                <a:schemeClr val="accent3">
                                  <a:lumMod val="75000"/>
                                </a:schemeClr>
                              </a:solidFill>
                              <a:latin typeface="Cambria Math" panose="02040503050406030204" pitchFamily="18" charset="0"/>
                              <a:cs typeface="Times New Roman" panose="02020603050405020304" pitchFamily="18" charset="0"/>
                            </a:rPr>
                            <m:t>]</m:t>
                          </m:r>
                        </m:e>
                      </m:nary>
                    </m:oMath>
                  </m:oMathPara>
                </a14:m>
                <a:endParaRPr lang="en-US" sz="2400" dirty="0">
                  <a:solidFill>
                    <a:schemeClr val="tx1"/>
                  </a:solidFill>
                  <a:cs typeface="Times New Roman" panose="02020603050405020304" pitchFamily="18" charset="0"/>
                </a:endParaRPr>
              </a:p>
              <a:p>
                <a:pPr marL="274320" lvl="1" indent="0">
                  <a:buNone/>
                </a:pPr>
                <a:endParaRPr lang="en-US" sz="2400" b="1" dirty="0">
                  <a:solidFill>
                    <a:schemeClr val="tx1"/>
                  </a:solidFill>
                  <a:cs typeface="Times New Roman" panose="02020603050405020304" pitchFamily="18" charset="0"/>
                </a:endParaRPr>
              </a:p>
              <a:p>
                <a:pPr marL="274320" lvl="1" indent="0">
                  <a:buNone/>
                </a:pPr>
                <a:r>
                  <a:rPr lang="en-US" sz="2400" b="1" dirty="0">
                    <a:solidFill>
                      <a:schemeClr val="tx1"/>
                    </a:solidFill>
                    <a:cs typeface="Times New Roman" panose="02020603050405020304" pitchFamily="18" charset="0"/>
                  </a:rPr>
                  <a:t>Problem: weights are not necessarily convex</a:t>
                </a:r>
              </a:p>
              <a:p>
                <a:pPr lvl="1"/>
                <a:r>
                  <a:rPr lang="en-US" sz="2400" dirty="0">
                    <a:solidFill>
                      <a:schemeClr val="tx1"/>
                    </a:solidFill>
                    <a:cs typeface="Times New Roman" panose="02020603050405020304" pitchFamily="18" charset="0"/>
                  </a:rPr>
                  <a:t>Weights </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𝑊</m:t>
                        </m:r>
                      </m:e>
                      <m:sub>
                        <m:r>
                          <a:rPr lang="en-US" sz="2400" b="0" i="1" smtClean="0">
                            <a:solidFill>
                              <a:schemeClr val="tx1"/>
                            </a:solidFill>
                            <a:latin typeface="Cambria Math" panose="02040503050406030204" pitchFamily="18" charset="0"/>
                            <a:cs typeface="Times New Roman" panose="02020603050405020304" pitchFamily="18" charset="0"/>
                          </a:rPr>
                          <m:t>𝑔</m:t>
                        </m:r>
                        <m:r>
                          <a:rPr lang="en-US" sz="2400" b="0" i="1" smtClean="0">
                            <a:solidFill>
                              <a:schemeClr val="tx1"/>
                            </a:solidFill>
                            <a:latin typeface="Cambria Math" panose="02040503050406030204" pitchFamily="18" charset="0"/>
                            <a:cs typeface="Times New Roman" panose="02020603050405020304" pitchFamily="18" charset="0"/>
                          </a:rPr>
                          <m:t>,</m:t>
                        </m:r>
                        <m:r>
                          <a:rPr lang="en-US" sz="2400" b="0" i="1" smtClean="0">
                            <a:solidFill>
                              <a:schemeClr val="tx1"/>
                            </a:solidFill>
                            <a:latin typeface="Cambria Math" panose="02040503050406030204" pitchFamily="18" charset="0"/>
                            <a:cs typeface="Times New Roman" panose="02020603050405020304" pitchFamily="18" charset="0"/>
                          </a:rPr>
                          <m:t>𝑡</m:t>
                        </m:r>
                      </m:sub>
                    </m:sSub>
                  </m:oMath>
                </a14:m>
                <a:r>
                  <a:rPr lang="en-US" sz="2400" dirty="0">
                    <a:solidFill>
                      <a:schemeClr val="tx1"/>
                    </a:solidFill>
                    <a:cs typeface="Times New Roman" panose="02020603050405020304" pitchFamily="18" charset="0"/>
                  </a:rPr>
                  <a:t> aren’t proportional to size of cell </a:t>
                </a:r>
                <a14:m>
                  <m:oMath xmlns:m="http://schemas.openxmlformats.org/officeDocument/2006/math">
                    <m:d>
                      <m:dPr>
                        <m:ctrlPr>
                          <a:rPr lang="en-US" sz="2400" b="0" i="1" smtClean="0">
                            <a:solidFill>
                              <a:schemeClr val="tx1"/>
                            </a:solidFill>
                            <a:latin typeface="Cambria Math" panose="02040503050406030204" pitchFamily="18" charset="0"/>
                            <a:cs typeface="Times New Roman" panose="02020603050405020304" pitchFamily="18" charset="0"/>
                          </a:rPr>
                        </m:ctrlPr>
                      </m:dPr>
                      <m:e>
                        <m:r>
                          <a:rPr lang="en-US" sz="2400" b="0" i="1" smtClean="0">
                            <a:solidFill>
                              <a:schemeClr val="tx1"/>
                            </a:solidFill>
                            <a:latin typeface="Cambria Math" panose="02040503050406030204" pitchFamily="18" charset="0"/>
                            <a:cs typeface="Times New Roman" panose="02020603050405020304" pitchFamily="18" charset="0"/>
                          </a:rPr>
                          <m:t>𝑔</m:t>
                        </m:r>
                        <m:r>
                          <a:rPr lang="en-US" sz="2400" b="0" i="1" smtClean="0">
                            <a:solidFill>
                              <a:schemeClr val="tx1"/>
                            </a:solidFill>
                            <a:latin typeface="Cambria Math" panose="02040503050406030204" pitchFamily="18" charset="0"/>
                            <a:cs typeface="Times New Roman" panose="02020603050405020304" pitchFamily="18" charset="0"/>
                          </a:rPr>
                          <m:t>,</m:t>
                        </m:r>
                        <m:r>
                          <a:rPr lang="en-US" sz="2400" b="0" i="1" smtClean="0">
                            <a:solidFill>
                              <a:schemeClr val="tx1"/>
                            </a:solidFill>
                            <a:latin typeface="Cambria Math" panose="02040503050406030204" pitchFamily="18" charset="0"/>
                            <a:cs typeface="Times New Roman" panose="02020603050405020304" pitchFamily="18" charset="0"/>
                          </a:rPr>
                          <m:t>𝑡</m:t>
                        </m:r>
                      </m:e>
                    </m:d>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bias!</a:t>
                </a:r>
              </a:p>
              <a:p>
                <a:pPr lvl="1"/>
                <a:r>
                  <a:rPr lang="en-US" sz="2400" dirty="0">
                    <a:solidFill>
                      <a:schemeClr val="tx1"/>
                    </a:solidFill>
                    <a:cs typeface="Times New Roman" panose="02020603050405020304" pitchFamily="18" charset="0"/>
                  </a:rPr>
                  <a:t>They need not even be positive!</a:t>
                </a:r>
              </a:p>
              <a:p>
                <a:pPr lvl="1"/>
                <a:r>
                  <a:rPr lang="en-US" sz="2400" dirty="0">
                    <a:solidFill>
                      <a:schemeClr val="tx1"/>
                    </a:solidFill>
                    <a:cs typeface="Times New Roman" panose="02020603050405020304" pitchFamily="18" charset="0"/>
                  </a:rPr>
                  <a:t>This means that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𝑇</m:t>
                    </m:r>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𝐸</m:t>
                        </m:r>
                      </m:e>
                      <m:sub>
                        <m:r>
                          <a:rPr lang="en-US" sz="2400" b="0" i="1" smtClean="0">
                            <a:solidFill>
                              <a:schemeClr val="tx1"/>
                            </a:solidFill>
                            <a:latin typeface="Cambria Math" panose="02040503050406030204" pitchFamily="18" charset="0"/>
                            <a:cs typeface="Times New Roman" panose="02020603050405020304" pitchFamily="18" charset="0"/>
                          </a:rPr>
                          <m:t>𝑔</m:t>
                        </m:r>
                        <m:r>
                          <a:rPr lang="en-US" sz="2400" b="0" i="1" smtClean="0">
                            <a:solidFill>
                              <a:schemeClr val="tx1"/>
                            </a:solidFill>
                            <a:latin typeface="Cambria Math" panose="02040503050406030204" pitchFamily="18" charset="0"/>
                            <a:cs typeface="Times New Roman" panose="02020603050405020304" pitchFamily="18" charset="0"/>
                          </a:rPr>
                          <m:t>,</m:t>
                        </m:r>
                        <m:r>
                          <a:rPr lang="en-US" sz="2400" b="0" i="1" smtClean="0">
                            <a:solidFill>
                              <a:schemeClr val="tx1"/>
                            </a:solidFill>
                            <a:latin typeface="Cambria Math" panose="02040503050406030204" pitchFamily="18" charset="0"/>
                            <a:cs typeface="Times New Roman" panose="02020603050405020304" pitchFamily="18" charset="0"/>
                          </a:rPr>
                          <m:t>𝑡</m:t>
                        </m:r>
                      </m:sub>
                    </m:sSub>
                    <m:r>
                      <a:rPr lang="en-US" sz="2400" b="0" i="1" smtClean="0">
                        <a:solidFill>
                          <a:schemeClr val="tx1"/>
                        </a:solidFill>
                        <a:latin typeface="Cambria Math" panose="02040503050406030204" pitchFamily="18" charset="0"/>
                        <a:cs typeface="Times New Roman" panose="02020603050405020304" pitchFamily="18" charset="0"/>
                      </a:rPr>
                      <m:t>&gt;0</m:t>
                    </m:r>
                  </m:oMath>
                </a14:m>
                <a:r>
                  <a:rPr lang="en-US" sz="2400" dirty="0">
                    <a:solidFill>
                      <a:schemeClr val="tx1"/>
                    </a:solidFill>
                    <a:cs typeface="Times New Roman" panose="02020603050405020304" pitchFamily="18" charset="0"/>
                  </a:rPr>
                  <a:t> for all cells and </a:t>
                </a:r>
                <a14:m>
                  <m:oMath xmlns:m="http://schemas.openxmlformats.org/officeDocument/2006/math">
                    <m:acc>
                      <m:accPr>
                        <m:chr m:val="̂"/>
                        <m:ctrlPr>
                          <a:rPr lang="en-US" sz="2400" b="0" i="1" u="sng" smtClean="0">
                            <a:solidFill>
                              <a:schemeClr val="tx1"/>
                            </a:solidFill>
                            <a:latin typeface="Cambria Math" panose="02040503050406030204" pitchFamily="18" charset="0"/>
                            <a:cs typeface="Times New Roman" panose="02020603050405020304" pitchFamily="18" charset="0"/>
                          </a:rPr>
                        </m:ctrlPr>
                      </m:accPr>
                      <m:e>
                        <m:r>
                          <a:rPr lang="en-US" sz="2400" b="0" i="1" u="sng" smtClean="0">
                            <a:solidFill>
                              <a:schemeClr val="tx1"/>
                            </a:solidFill>
                            <a:latin typeface="Cambria Math" panose="02040503050406030204" pitchFamily="18" charset="0"/>
                            <a:cs typeface="Times New Roman" panose="02020603050405020304" pitchFamily="18" charset="0"/>
                          </a:rPr>
                          <m:t>𝛽</m:t>
                        </m:r>
                      </m:e>
                    </m:acc>
                  </m:oMath>
                </a14:m>
                <a:r>
                  <a:rPr lang="en-US" sz="2400" u="sng" dirty="0">
                    <a:solidFill>
                      <a:schemeClr val="tx1"/>
                    </a:solidFill>
                    <a:cs typeface="Times New Roman" panose="02020603050405020304" pitchFamily="18" charset="0"/>
                  </a:rPr>
                  <a:t> could be negative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0"/>
                <a:ext cx="9767500" cy="5141388"/>
              </a:xfrm>
              <a:blipFill>
                <a:blip r:embed="rId3"/>
                <a:stretch>
                  <a:fillRect t="-1661"/>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D32996EE-843A-42AC-ECA2-68100836A4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3213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10439400" cy="624840"/>
          </a:xfrm>
        </p:spPr>
        <p:txBody>
          <a:bodyPr>
            <a:noAutofit/>
          </a:bodyPr>
          <a:lstStyle/>
          <a:p>
            <a:r>
              <a:rPr lang="en-US" sz="3600" dirty="0">
                <a:cs typeface="Times New Roman" panose="02020603050405020304" pitchFamily="18" charset="0"/>
              </a:rPr>
              <a:t>Why is Negative Weighting a Problem?</a:t>
            </a:r>
            <a:endParaRPr lang="en-US" sz="3600" dirty="0">
              <a:latin typeface="Times New Roman" panose="02020603050405020304" pitchFamily="18" charset="0"/>
              <a:cs typeface="Times New Roman" panose="02020603050405020304" pitchFamily="18" charset="0"/>
            </a:endParaRPr>
          </a:p>
        </p:txBody>
      </p:sp>
      <p:pic>
        <p:nvPicPr>
          <p:cNvPr id="4" name="Screen Recording 3">
            <a:hlinkClick r:id="" action="ppaction://media"/>
            <a:extLst>
              <a:ext uri="{FF2B5EF4-FFF2-40B4-BE49-F238E27FC236}">
                <a16:creationId xmlns:a16="http://schemas.microsoft.com/office/drawing/2014/main" id="{2ADC94A4-3F41-CB57-82B8-2ADCBF8F485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971800" y="620140"/>
            <a:ext cx="5486400" cy="6125628"/>
          </a:xfrm>
        </p:spPr>
      </p:pic>
    </p:spTree>
    <p:extLst>
      <p:ext uri="{BB962C8B-B14F-4D97-AF65-F5344CB8AC3E}">
        <p14:creationId xmlns:p14="http://schemas.microsoft.com/office/powerpoint/2010/main" val="1674421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4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TWFE and Weighting Problems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71309" y="1066800"/>
            <a:ext cx="9405791" cy="5141388"/>
          </a:xfrm>
        </p:spPr>
        <p:txBody>
          <a:bodyPr>
            <a:noAutofit/>
          </a:bodyPr>
          <a:lstStyle/>
          <a:p>
            <a:pPr lvl="1"/>
            <a:endParaRPr lang="en-US" sz="2200" b="1" dirty="0">
              <a:solidFill>
                <a:schemeClr val="accent2">
                  <a:lumMod val="75000"/>
                </a:schemeClr>
              </a:solidFill>
              <a:cs typeface="Times New Roman" panose="02020603050405020304" pitchFamily="18" charset="0"/>
            </a:endParaRPr>
          </a:p>
        </p:txBody>
      </p:sp>
      <p:pic>
        <p:nvPicPr>
          <p:cNvPr id="6" name="Picture 5">
            <a:extLst>
              <a:ext uri="{FF2B5EF4-FFF2-40B4-BE49-F238E27FC236}">
                <a16:creationId xmlns:a16="http://schemas.microsoft.com/office/drawing/2014/main" id="{7D154B08-6C20-944D-673F-31045BC03823}"/>
              </a:ext>
            </a:extLst>
          </p:cNvPr>
          <p:cNvPicPr>
            <a:picLocks noChangeAspect="1"/>
          </p:cNvPicPr>
          <p:nvPr/>
        </p:nvPicPr>
        <p:blipFill>
          <a:blip r:embed="rId3"/>
          <a:stretch>
            <a:fillRect/>
          </a:stretch>
        </p:blipFill>
        <p:spPr>
          <a:xfrm>
            <a:off x="609600" y="1141772"/>
            <a:ext cx="10058400" cy="4991443"/>
          </a:xfrm>
          <a:prstGeom prst="rect">
            <a:avLst/>
          </a:prstGeom>
        </p:spPr>
      </p:pic>
    </p:spTree>
    <p:extLst>
      <p:ext uri="{BB962C8B-B14F-4D97-AF65-F5344CB8AC3E}">
        <p14:creationId xmlns:p14="http://schemas.microsoft.com/office/powerpoint/2010/main" val="1734024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TWFE and Weighting Problems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71309" y="1066800"/>
            <a:ext cx="9405791" cy="5141388"/>
          </a:xfrm>
        </p:spPr>
        <p:txBody>
          <a:bodyPr>
            <a:noAutofit/>
          </a:bodyPr>
          <a:lstStyle/>
          <a:p>
            <a:pPr lvl="1"/>
            <a:endParaRPr lang="en-US" sz="2200" b="1" dirty="0">
              <a:solidFill>
                <a:schemeClr val="accent2">
                  <a:lumMod val="75000"/>
                </a:schemeClr>
              </a:solidFill>
              <a:cs typeface="Times New Roman" panose="02020603050405020304" pitchFamily="18" charset="0"/>
            </a:endParaRPr>
          </a:p>
        </p:txBody>
      </p:sp>
      <p:pic>
        <p:nvPicPr>
          <p:cNvPr id="5" name="Picture 4">
            <a:extLst>
              <a:ext uri="{FF2B5EF4-FFF2-40B4-BE49-F238E27FC236}">
                <a16:creationId xmlns:a16="http://schemas.microsoft.com/office/drawing/2014/main" id="{C48A6026-85A2-CB80-7574-808098D4E938}"/>
              </a:ext>
            </a:extLst>
          </p:cNvPr>
          <p:cNvPicPr>
            <a:picLocks noChangeAspect="1"/>
          </p:cNvPicPr>
          <p:nvPr/>
        </p:nvPicPr>
        <p:blipFill>
          <a:blip r:embed="rId3"/>
          <a:stretch>
            <a:fillRect/>
          </a:stretch>
        </p:blipFill>
        <p:spPr>
          <a:xfrm>
            <a:off x="76200" y="1066800"/>
            <a:ext cx="10972800" cy="5288395"/>
          </a:xfrm>
          <a:prstGeom prst="rect">
            <a:avLst/>
          </a:prstGeom>
        </p:spPr>
      </p:pic>
    </p:spTree>
    <p:extLst>
      <p:ext uri="{BB962C8B-B14F-4D97-AF65-F5344CB8AC3E}">
        <p14:creationId xmlns:p14="http://schemas.microsoft.com/office/powerpoint/2010/main" val="485890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Where do Negative Weights Come From?</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0"/>
            <a:ext cx="9767500" cy="5141388"/>
          </a:xfrm>
        </p:spPr>
        <p:txBody>
          <a:bodyPr>
            <a:noAutofit/>
          </a:bodyPr>
          <a:lstStyle/>
          <a:p>
            <a:pPr lvl="1"/>
            <a:r>
              <a:rPr lang="en-US" sz="2400" dirty="0">
                <a:solidFill>
                  <a:schemeClr val="tx1"/>
                </a:solidFill>
                <a:cs typeface="Times New Roman" panose="02020603050405020304" pitchFamily="18" charset="0"/>
              </a:rPr>
              <a:t>Goodman-Bacon (2021) shows that event studies conflate two types of two-period </a:t>
            </a:r>
            <a:r>
              <a:rPr lang="en-US" sz="2400" dirty="0" err="1">
                <a:solidFill>
                  <a:schemeClr val="tx1"/>
                </a:solidFill>
                <a:cs typeface="Times New Roman" panose="02020603050405020304" pitchFamily="18" charset="0"/>
              </a:rPr>
              <a:t>DiDs</a:t>
            </a:r>
            <a:r>
              <a:rPr lang="en-US" sz="2400" dirty="0">
                <a:solidFill>
                  <a:schemeClr val="tx1"/>
                </a:solidFill>
                <a:cs typeface="Times New Roman" panose="02020603050405020304" pitchFamily="18" charset="0"/>
              </a:rPr>
              <a:t>: </a:t>
            </a:r>
          </a:p>
          <a:p>
            <a:pPr marL="1005840" lvl="2" indent="-457200">
              <a:buFont typeface="+mj-lt"/>
              <a:buAutoNum type="arabicPeriod"/>
            </a:pPr>
            <a:r>
              <a:rPr lang="en-US" sz="2200" dirty="0">
                <a:solidFill>
                  <a:schemeClr val="tx1"/>
                </a:solidFill>
                <a:cs typeface="Times New Roman" panose="02020603050405020304" pitchFamily="18" charset="0"/>
              </a:rPr>
              <a:t>Comparing a switching group to an unswitched group (untreated)</a:t>
            </a:r>
          </a:p>
          <a:p>
            <a:pPr marL="1005840" lvl="2" indent="-457200">
              <a:buFont typeface="+mj-lt"/>
              <a:buAutoNum type="arabicPeriod"/>
            </a:pPr>
            <a:r>
              <a:rPr lang="en-US" sz="2200" dirty="0">
                <a:solidFill>
                  <a:schemeClr val="tx1"/>
                </a:solidFill>
                <a:cs typeface="Times New Roman" panose="02020603050405020304" pitchFamily="18" charset="0"/>
              </a:rPr>
              <a:t>Comparing a switching group to </a:t>
            </a:r>
            <a:r>
              <a:rPr lang="en-US" sz="2200" b="1" dirty="0">
                <a:solidFill>
                  <a:srgbClr val="C00000"/>
                </a:solidFill>
                <a:cs typeface="Times New Roman" panose="02020603050405020304" pitchFamily="18" charset="0"/>
              </a:rPr>
              <a:t>an already treated unswitched group</a:t>
            </a:r>
          </a:p>
          <a:p>
            <a:pPr lvl="1"/>
            <a:r>
              <a:rPr lang="en-US" sz="2400" b="1" dirty="0">
                <a:solidFill>
                  <a:srgbClr val="C00000"/>
                </a:solidFill>
                <a:cs typeface="Times New Roman" panose="02020603050405020304" pitchFamily="18" charset="0"/>
              </a:rPr>
              <a:t>This is where the negative weights come from!</a:t>
            </a:r>
            <a:endParaRPr lang="en-US" sz="2400" dirty="0">
              <a:solidFill>
                <a:srgbClr val="C00000"/>
              </a:solidFill>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5A219E71-BE22-B9BE-478D-06B2BD173C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1054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1711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29032" y="365760"/>
            <a:ext cx="5997678" cy="1325562"/>
          </a:xfrm>
        </p:spPr>
        <p:txBody>
          <a:bodyPr>
            <a:normAutofit/>
          </a:bodyPr>
          <a:lstStyle/>
          <a:p>
            <a:r>
              <a:rPr lang="en-US">
                <a:cs typeface="Times New Roman" panose="02020603050405020304" pitchFamily="18" charset="0"/>
              </a:rPr>
              <a:t>Two Way Fixed Effects</a:t>
            </a:r>
            <a:endParaRPr lang="en-US">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60C2BF78-EE5B-49C7-ADD9-58CDBD13E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1211139" y="2005739"/>
            <a:ext cx="6015571" cy="4174398"/>
          </a:xfrm>
        </p:spPr>
        <p:txBody>
          <a:bodyPr>
            <a:normAutofit/>
          </a:bodyPr>
          <a:lstStyle/>
          <a:p>
            <a:r>
              <a:rPr lang="en-US" sz="2400" dirty="0">
                <a:cs typeface="Times New Roman" panose="02020603050405020304" pitchFamily="18" charset="0"/>
              </a:rPr>
              <a:t>Estimates </a:t>
            </a:r>
            <a:r>
              <a:rPr lang="en-US" sz="2400" b="1" dirty="0">
                <a:cs typeface="Times New Roman" panose="02020603050405020304" pitchFamily="18" charset="0"/>
              </a:rPr>
              <a:t>dynamic treatment effects</a:t>
            </a:r>
          </a:p>
          <a:p>
            <a:r>
              <a:rPr lang="en-US" sz="2400" dirty="0">
                <a:cs typeface="Times New Roman" panose="02020603050405020304" pitchFamily="18" charset="0"/>
              </a:rPr>
              <a:t>Lets us pool multiple treated units </a:t>
            </a:r>
            <a:r>
              <a:rPr lang="en-US" sz="2400" i="1" dirty="0">
                <a:cs typeface="Times New Roman" panose="02020603050405020304" pitchFamily="18" charset="0"/>
              </a:rPr>
              <a:t>potentially with differential timing of treatment </a:t>
            </a:r>
            <a:r>
              <a:rPr lang="en-US" sz="2400" dirty="0">
                <a:cs typeface="Times New Roman" panose="02020603050405020304" pitchFamily="18" charset="0"/>
              </a:rPr>
              <a:t>(staggered adoption) </a:t>
            </a:r>
          </a:p>
          <a:p>
            <a:r>
              <a:rPr lang="en-US" sz="2400" dirty="0">
                <a:cs typeface="Times New Roman" panose="02020603050405020304" pitchFamily="18" charset="0"/>
              </a:rPr>
              <a:t>Very commonly used!</a:t>
            </a:r>
          </a:p>
        </p:txBody>
      </p:sp>
    </p:spTree>
    <p:extLst>
      <p:ext uri="{BB962C8B-B14F-4D97-AF65-F5344CB8AC3E}">
        <p14:creationId xmlns:p14="http://schemas.microsoft.com/office/powerpoint/2010/main" val="981944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Another Problem: Heterogeneous Treatment Effects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066800"/>
                <a:ext cx="10591799" cy="5141388"/>
              </a:xfrm>
            </p:spPr>
            <p:txBody>
              <a:bodyPr>
                <a:noAutofit/>
              </a:bodyPr>
              <a:lstStyle/>
              <a:p>
                <a:pPr lvl="1"/>
                <a:r>
                  <a:rPr lang="en-US" sz="2400" u="sng" dirty="0">
                    <a:solidFill>
                      <a:schemeClr val="tx1"/>
                    </a:solidFill>
                    <a:cs typeface="Times New Roman" panose="02020603050405020304" pitchFamily="18" charset="0"/>
                  </a:rPr>
                  <a:t>Sun and Abraham (2021) </a:t>
                </a:r>
                <a:r>
                  <a:rPr lang="en-US" sz="2400" dirty="0">
                    <a:solidFill>
                      <a:schemeClr val="tx1"/>
                    </a:solidFill>
                    <a:cs typeface="Times New Roman" panose="02020603050405020304" pitchFamily="18" charset="0"/>
                  </a:rPr>
                  <a:t>show that even under parallel trends</a:t>
                </a:r>
              </a:p>
              <a:p>
                <a:pPr marL="274320" lvl="1" indent="0">
                  <a:buNone/>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𝔼</m:t>
                      </m:r>
                      <m:d>
                        <m:dPr>
                          <m:begChr m:val="["/>
                          <m:endChr m:val="]"/>
                          <m:ctrlPr>
                            <a:rPr lang="en-US" sz="2400" b="0" i="1" smtClean="0">
                              <a:solidFill>
                                <a:schemeClr val="tx1"/>
                              </a:solidFill>
                              <a:latin typeface="Cambria Math" panose="02040503050406030204" pitchFamily="18" charset="0"/>
                              <a:cs typeface="Times New Roman" panose="02020603050405020304" pitchFamily="18" charset="0"/>
                            </a:rPr>
                          </m:ctrlPr>
                        </m:dPr>
                        <m:e>
                          <m:acc>
                            <m:accPr>
                              <m:chr m:val="̂"/>
                              <m:ctrlPr>
                                <a:rPr lang="en-US" sz="2400" b="0" i="1" smtClean="0">
                                  <a:solidFill>
                                    <a:schemeClr val="tx1"/>
                                  </a:solidFill>
                                  <a:latin typeface="Cambria Math" panose="02040503050406030204" pitchFamily="18"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ℓ</m:t>
                                  </m:r>
                                </m:sub>
                              </m:sSub>
                            </m:e>
                          </m:acc>
                        </m:e>
                      </m:d>
                      <m:r>
                        <a:rPr lang="en-US" sz="2400" b="0" i="1" smtClean="0">
                          <a:solidFill>
                            <a:schemeClr val="tx1"/>
                          </a:solidFill>
                          <a:latin typeface="Cambria Math" panose="02040503050406030204" pitchFamily="18" charset="0"/>
                          <a:cs typeface="Times New Roman" panose="02020603050405020304" pitchFamily="18" charset="0"/>
                        </a:rPr>
                        <m:t>=</m:t>
                      </m:r>
                      <m:r>
                        <a:rPr lang="en-US" sz="2400" b="0" i="1" smtClean="0">
                          <a:solidFill>
                            <a:schemeClr val="tx1"/>
                          </a:solidFill>
                          <a:latin typeface="Cambria Math" panose="02040503050406030204" pitchFamily="18" charset="0"/>
                          <a:cs typeface="Times New Roman" panose="02020603050405020304" pitchFamily="18" charset="0"/>
                        </a:rPr>
                        <m:t>𝔼</m:t>
                      </m:r>
                      <m:d>
                        <m:dPr>
                          <m:begChr m:val="["/>
                          <m:endChr m:val="]"/>
                          <m:ctrlPr>
                            <a:rPr lang="en-US" sz="2400" b="0" i="1" smtClean="0">
                              <a:solidFill>
                                <a:schemeClr val="tx1"/>
                              </a:solidFill>
                              <a:latin typeface="Cambria Math" panose="02040503050406030204" pitchFamily="18" charset="0"/>
                              <a:cs typeface="Times New Roman" panose="02020603050405020304" pitchFamily="18" charset="0"/>
                            </a:rPr>
                          </m:ctrlPr>
                        </m:dPr>
                        <m:e>
                          <m:nary>
                            <m:naryPr>
                              <m:chr m:val="∑"/>
                              <m:supHide m:val="on"/>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naryPr>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𝑔</m:t>
                              </m:r>
                            </m:sub>
                            <m:sup/>
                            <m:e>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𝑊</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𝑔</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,ℓ</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𝑇</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𝐸</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𝑔</m:t>
                                  </m:r>
                                </m:sub>
                              </m:sSub>
                              <m:d>
                                <m:d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ℓ</m:t>
                                  </m:r>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nary>
                                <m:nary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naryPr>
                                <m:sub>
                                  <m:sSup>
                                    <m:sSup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p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ℓ</m:t>
                                      </m:r>
                                    </m:e>
                                    <m:sup>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sup>
                                  </m:sSup>
                                  <m:r>
                                    <a:rPr lang="en-US" sz="2400" b="0" i="1" smtClean="0">
                                      <a:solidFill>
                                        <a:schemeClr val="accent3">
                                          <a:lumMod val="75000"/>
                                        </a:schemeClr>
                                      </a:solidFill>
                                      <a:latin typeface="Cambria Math" panose="02040503050406030204" pitchFamily="18" charset="0"/>
                                      <a:cs typeface="Times New Roman" panose="02020603050405020304" pitchFamily="18" charset="0"/>
                                    </a:rPr>
                                    <m:t>≠ℓ</m:t>
                                  </m:r>
                                </m:sub>
                                <m:sup/>
                                <m:e>
                                  <m:nary>
                                    <m:naryPr>
                                      <m:chr m:val="∑"/>
                                      <m:supHide m:val="on"/>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naryPr>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𝑔</m:t>
                                      </m:r>
                                    </m:sub>
                                    <m:sup/>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𝑊</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𝑔</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sSup>
                                            <m:sSup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p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ℓ</m:t>
                                              </m:r>
                                            </m:e>
                                            <m:sup>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sup>
                                          </m:sSup>
                                        </m:sub>
                                      </m:sSub>
                                      <m:r>
                                        <a:rPr lang="en-US" sz="2400" b="0" i="1" smtClean="0">
                                          <a:solidFill>
                                            <a:schemeClr val="accent3">
                                              <a:lumMod val="75000"/>
                                            </a:schemeClr>
                                          </a:solidFill>
                                          <a:latin typeface="Cambria Math" panose="02040503050406030204" pitchFamily="18" charset="0"/>
                                          <a:cs typeface="Times New Roman" panose="02020603050405020304" pitchFamily="18" charset="0"/>
                                        </a:rPr>
                                        <m:t>𝑇</m:t>
                                      </m:r>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𝐸</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𝑔</m:t>
                                          </m:r>
                                        </m:sub>
                                      </m:sSub>
                                      <m:d>
                                        <m:d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dPr>
                                        <m:e>
                                          <m:sSup>
                                            <m:sSup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p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ℓ</m:t>
                                              </m:r>
                                            </m:e>
                                            <m:sup>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sup>
                                          </m:sSup>
                                        </m:e>
                                      </m:d>
                                    </m:e>
                                  </m:nary>
                                </m:e>
                              </m:nary>
                            </m:e>
                          </m:nary>
                        </m:e>
                      </m:d>
                    </m:oMath>
                  </m:oMathPara>
                </a14:m>
                <a:endParaRPr lang="en-US" sz="2400" b="0" dirty="0">
                  <a:solidFill>
                    <a:schemeClr val="tx1"/>
                  </a:solidFill>
                  <a:cs typeface="Times New Roman" panose="02020603050405020304" pitchFamily="18" charset="0"/>
                </a:endParaRPr>
              </a:p>
              <a:p>
                <a:pPr marL="274320" lvl="1" indent="0">
                  <a:buNone/>
                </a:pPr>
                <a:r>
                  <a:rPr lang="en-US" sz="2400" dirty="0">
                    <a:solidFill>
                      <a:schemeClr val="tx1"/>
                    </a:solidFill>
                    <a:cs typeface="Times New Roman" panose="02020603050405020304" pitchFamily="18" charset="0"/>
                  </a:rPr>
                  <a:t>For each time period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ℓ</m:t>
                    </m:r>
                  </m:oMath>
                </a14:m>
                <a:r>
                  <a:rPr lang="en-US" sz="2400" dirty="0">
                    <a:solidFill>
                      <a:schemeClr val="tx1"/>
                    </a:solidFill>
                    <a:cs typeface="Times New Roman" panose="02020603050405020304" pitchFamily="18" charset="0"/>
                  </a:rPr>
                  <a:t>. </a:t>
                </a:r>
              </a:p>
              <a:p>
                <a:pPr lvl="1"/>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𝑇</m:t>
                    </m:r>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𝐸</m:t>
                        </m:r>
                      </m:e>
                      <m:sub>
                        <m:r>
                          <a:rPr lang="en-US" sz="2400" b="0" i="1" smtClean="0">
                            <a:solidFill>
                              <a:schemeClr val="tx1"/>
                            </a:solidFill>
                            <a:latin typeface="Cambria Math" panose="02040503050406030204" pitchFamily="18" charset="0"/>
                            <a:cs typeface="Times New Roman" panose="02020603050405020304" pitchFamily="18" charset="0"/>
                          </a:rPr>
                          <m:t>𝑔</m:t>
                        </m:r>
                      </m:sub>
                    </m:sSub>
                    <m:d>
                      <m:dPr>
                        <m:ctrlPr>
                          <a:rPr lang="en-US" sz="2400" b="0" i="1" smtClean="0">
                            <a:solidFill>
                              <a:schemeClr val="tx1"/>
                            </a:solidFill>
                            <a:latin typeface="Cambria Math" panose="02040503050406030204" pitchFamily="18" charset="0"/>
                            <a:cs typeface="Times New Roman" panose="02020603050405020304" pitchFamily="18" charset="0"/>
                          </a:rPr>
                        </m:ctrlPr>
                      </m:dPr>
                      <m:e>
                        <m:r>
                          <a:rPr lang="en-US" sz="2400" b="0" i="1" smtClean="0">
                            <a:solidFill>
                              <a:schemeClr val="tx1"/>
                            </a:solidFill>
                            <a:latin typeface="Cambria Math" panose="02040503050406030204" pitchFamily="18" charset="0"/>
                            <a:cs typeface="Times New Roman" panose="02020603050405020304" pitchFamily="18" charset="0"/>
                          </a:rPr>
                          <m:t>ℓ</m:t>
                        </m:r>
                      </m:e>
                    </m:d>
                  </m:oMath>
                </a14:m>
                <a:r>
                  <a:rPr lang="en-US" sz="2400" dirty="0">
                    <a:solidFill>
                      <a:schemeClr val="tx1"/>
                    </a:solidFill>
                    <a:cs typeface="Times New Roman" panose="02020603050405020304" pitchFamily="18" charset="0"/>
                  </a:rPr>
                  <a:t> is the effect of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ℓ+1</m:t>
                    </m:r>
                  </m:oMath>
                </a14:m>
                <a:r>
                  <a:rPr lang="en-US" sz="2400" dirty="0">
                    <a:solidFill>
                      <a:schemeClr val="tx1"/>
                    </a:solidFill>
                    <a:cs typeface="Times New Roman" panose="02020603050405020304" pitchFamily="18" charset="0"/>
                  </a:rPr>
                  <a:t> treatment periods in group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𝑔</m:t>
                    </m:r>
                  </m:oMath>
                </a14:m>
                <a:r>
                  <a:rPr lang="en-US" sz="2400" dirty="0">
                    <a:solidFill>
                      <a:schemeClr val="tx1"/>
                    </a:solidFill>
                    <a:cs typeface="Times New Roman" panose="02020603050405020304" pitchFamily="18" charset="0"/>
                  </a:rPr>
                  <a:t> </a:t>
                </a:r>
              </a:p>
              <a:p>
                <a:pPr lvl="1"/>
                <a:r>
                  <a:rPr lang="en-US" sz="2400" b="1" dirty="0">
                    <a:solidFill>
                      <a:schemeClr val="accent2">
                        <a:lumMod val="75000"/>
                      </a:schemeClr>
                    </a:solidFill>
                    <a:cs typeface="Times New Roman" panose="02020603050405020304" pitchFamily="18" charset="0"/>
                  </a:rPr>
                  <a:t>1</a:t>
                </a:r>
                <a:r>
                  <a:rPr lang="en-US" sz="2400" b="1" baseline="30000" dirty="0">
                    <a:solidFill>
                      <a:schemeClr val="accent2">
                        <a:lumMod val="75000"/>
                      </a:schemeClr>
                    </a:solidFill>
                    <a:cs typeface="Times New Roman" panose="02020603050405020304" pitchFamily="18" charset="0"/>
                  </a:rPr>
                  <a:t>st</a:t>
                </a:r>
                <a:r>
                  <a:rPr lang="en-US" sz="2400" b="1" dirty="0">
                    <a:solidFill>
                      <a:schemeClr val="accent2">
                        <a:lumMod val="75000"/>
                      </a:schemeClr>
                    </a:solidFill>
                    <a:cs typeface="Times New Roman" panose="02020603050405020304" pitchFamily="18" charset="0"/>
                  </a:rPr>
                  <a:t> sum:</a:t>
                </a:r>
                <a:r>
                  <a:rPr lang="en-US" sz="2400" dirty="0">
                    <a:solidFill>
                      <a:schemeClr val="tx1"/>
                    </a:solidFill>
                    <a:cs typeface="Times New Roman" panose="02020603050405020304" pitchFamily="18" charset="0"/>
                  </a:rPr>
                  <a:t> weighted sum across </a:t>
                </a:r>
                <a:r>
                  <a:rPr lang="en-US" sz="2400" i="1" dirty="0">
                    <a:solidFill>
                      <a:schemeClr val="tx1"/>
                    </a:solidFill>
                    <a:cs typeface="Times New Roman" panose="02020603050405020304" pitchFamily="18" charset="0"/>
                  </a:rPr>
                  <a:t>groups </a:t>
                </a:r>
                <a:r>
                  <a:rPr lang="en-US" sz="2400" dirty="0">
                    <a:solidFill>
                      <a:schemeClr val="tx1"/>
                    </a:solidFill>
                    <a:cs typeface="Times New Roman" panose="02020603050405020304" pitchFamily="18" charset="0"/>
                  </a:rPr>
                  <a:t>with possibly &lt; 0 weights</a:t>
                </a:r>
              </a:p>
              <a:p>
                <a:pPr lvl="1"/>
                <a:r>
                  <a:rPr lang="en-US" sz="2400" b="1" dirty="0">
                    <a:solidFill>
                      <a:schemeClr val="accent3">
                        <a:lumMod val="75000"/>
                      </a:schemeClr>
                    </a:solidFill>
                    <a:cs typeface="Times New Roman" panose="02020603050405020304" pitchFamily="18" charset="0"/>
                  </a:rPr>
                  <a:t>2</a:t>
                </a:r>
                <a:r>
                  <a:rPr lang="en-US" sz="2400" b="1" baseline="30000" dirty="0">
                    <a:solidFill>
                      <a:schemeClr val="accent3">
                        <a:lumMod val="75000"/>
                      </a:schemeClr>
                    </a:solidFill>
                    <a:cs typeface="Times New Roman" panose="02020603050405020304" pitchFamily="18" charset="0"/>
                  </a:rPr>
                  <a:t>nd</a:t>
                </a:r>
                <a:r>
                  <a:rPr lang="en-US" sz="2400" b="1" dirty="0">
                    <a:solidFill>
                      <a:schemeClr val="accent3">
                        <a:lumMod val="75000"/>
                      </a:schemeClr>
                    </a:solidFill>
                    <a:cs typeface="Times New Roman" panose="02020603050405020304" pitchFamily="18" charset="0"/>
                  </a:rPr>
                  <a:t> sum:</a:t>
                </a:r>
                <a:r>
                  <a:rPr lang="en-US" sz="2400" dirty="0">
                    <a:solidFill>
                      <a:schemeClr val="tx1"/>
                    </a:solidFill>
                    <a:cs typeface="Times New Roman" panose="02020603050405020304" pitchFamily="18" charset="0"/>
                  </a:rPr>
                  <a:t> weighted sum across </a:t>
                </a:r>
                <a:r>
                  <a:rPr lang="en-US" sz="2400" i="1" dirty="0">
                    <a:solidFill>
                      <a:schemeClr val="tx1"/>
                    </a:solidFill>
                    <a:cs typeface="Times New Roman" panose="02020603050405020304" pitchFamily="18" charset="0"/>
                  </a:rPr>
                  <a:t>other treated periods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a:t>
                </a:r>
                <a:r>
                  <a:rPr lang="en-US" sz="2400" u="sng" dirty="0">
                    <a:solidFill>
                      <a:schemeClr val="accent3">
                        <a:lumMod val="75000"/>
                      </a:schemeClr>
                    </a:solidFill>
                    <a:cs typeface="Times New Roman" panose="02020603050405020304" pitchFamily="18" charset="0"/>
                  </a:rPr>
                  <a:t>period contamination</a:t>
                </a:r>
              </a:p>
              <a:p>
                <a:pPr lvl="1"/>
                <a:endParaRPr lang="en-US" sz="2400" u="sng" dirty="0">
                  <a:solidFill>
                    <a:schemeClr val="accent3">
                      <a:lumMod val="75000"/>
                    </a:schemeClr>
                  </a:solidFill>
                  <a:cs typeface="Times New Roman" panose="02020603050405020304" pitchFamily="18" charset="0"/>
                </a:endParaRPr>
              </a:p>
              <a:p>
                <a:pPr marL="274320" lvl="1" indent="0">
                  <a:buNone/>
                </a:pPr>
                <a:r>
                  <a:rPr lang="en-US" sz="2400" b="1" dirty="0">
                    <a:solidFill>
                      <a:schemeClr val="tx1"/>
                    </a:solidFill>
                    <a:cs typeface="Times New Roman" panose="02020603050405020304" pitchFamily="18" charset="0"/>
                  </a:rPr>
                  <a:t>Coefficients aren’t robust to heterogeneous treatment effects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066800"/>
                <a:ext cx="10591799" cy="5141388"/>
              </a:xfrm>
              <a:blipFill>
                <a:blip r:embed="rId3"/>
                <a:stretch>
                  <a:fillRect t="-1661"/>
                </a:stretch>
              </a:blipFill>
            </p:spPr>
            <p:txBody>
              <a:bodyPr/>
              <a:lstStyle/>
              <a:p>
                <a:r>
                  <a:rPr lang="en-US">
                    <a:noFill/>
                  </a:rPr>
                  <a:t> </a:t>
                </a:r>
              </a:p>
            </p:txBody>
          </p:sp>
        </mc:Fallback>
      </mc:AlternateContent>
    </p:spTree>
    <p:extLst>
      <p:ext uri="{BB962C8B-B14F-4D97-AF65-F5344CB8AC3E}">
        <p14:creationId xmlns:p14="http://schemas.microsoft.com/office/powerpoint/2010/main" val="9435720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Alternatives to TWFE</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42079623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Two main approaches: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28600" y="1066800"/>
            <a:ext cx="10972800" cy="5141388"/>
          </a:xfrm>
        </p:spPr>
        <p:txBody>
          <a:bodyPr>
            <a:noAutofit/>
          </a:bodyPr>
          <a:lstStyle/>
          <a:p>
            <a:pPr marL="731520" lvl="1" indent="-457200">
              <a:buFont typeface="+mj-lt"/>
              <a:buAutoNum type="arabicPeriod"/>
            </a:pPr>
            <a:r>
              <a:rPr lang="en-US" sz="2400" b="1" dirty="0">
                <a:solidFill>
                  <a:schemeClr val="tx1"/>
                </a:solidFill>
                <a:cs typeface="Times New Roman" panose="02020603050405020304" pitchFamily="18" charset="0"/>
              </a:rPr>
              <a:t>Imputation estimators</a:t>
            </a:r>
          </a:p>
          <a:p>
            <a:pPr lvl="2"/>
            <a:r>
              <a:rPr lang="en-US" sz="2400" dirty="0">
                <a:solidFill>
                  <a:schemeClr val="tx1"/>
                </a:solidFill>
                <a:cs typeface="Times New Roman" panose="02020603050405020304" pitchFamily="18" charset="0"/>
              </a:rPr>
              <a:t>Fits a TWFE regression in the sample of untreated observations</a:t>
            </a:r>
          </a:p>
          <a:p>
            <a:pPr lvl="2"/>
            <a:r>
              <a:rPr lang="en-US" sz="2400" dirty="0">
                <a:solidFill>
                  <a:schemeClr val="tx1"/>
                </a:solidFill>
                <a:cs typeface="Times New Roman" panose="02020603050405020304" pitchFamily="18" charset="0"/>
              </a:rPr>
              <a:t>Uses that regression to predict the counterfactual outcome of treated observations</a:t>
            </a:r>
          </a:p>
          <a:p>
            <a:pPr lvl="2"/>
            <a:r>
              <a:rPr lang="en-US" sz="2400" dirty="0">
                <a:solidFill>
                  <a:schemeClr val="tx1"/>
                </a:solidFill>
                <a:cs typeface="Times New Roman" panose="02020603050405020304" pitchFamily="18" charset="0"/>
              </a:rPr>
              <a:t>Most efficient estimation for large samples</a:t>
            </a:r>
          </a:p>
          <a:p>
            <a:pPr marL="548640" lvl="2" indent="0">
              <a:buNone/>
            </a:pPr>
            <a:endParaRPr lang="en-US" sz="2400" dirty="0">
              <a:solidFill>
                <a:schemeClr val="tx1"/>
              </a:solidFill>
              <a:cs typeface="Times New Roman" panose="02020603050405020304" pitchFamily="18" charset="0"/>
            </a:endParaRPr>
          </a:p>
        </p:txBody>
      </p:sp>
    </p:spTree>
    <p:extLst>
      <p:ext uri="{BB962C8B-B14F-4D97-AF65-F5344CB8AC3E}">
        <p14:creationId xmlns:p14="http://schemas.microsoft.com/office/powerpoint/2010/main" val="40132743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Two main approaches: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28600" y="1066800"/>
            <a:ext cx="11353800" cy="5141388"/>
          </a:xfrm>
        </p:spPr>
        <p:txBody>
          <a:bodyPr>
            <a:noAutofit/>
          </a:bodyPr>
          <a:lstStyle/>
          <a:p>
            <a:pPr marL="731520" lvl="1" indent="-457200">
              <a:buFont typeface="+mj-lt"/>
              <a:buAutoNum type="arabicPeriod"/>
            </a:pPr>
            <a:r>
              <a:rPr lang="en-US" sz="2400" b="1" dirty="0">
                <a:solidFill>
                  <a:schemeClr val="tx1"/>
                </a:solidFill>
                <a:cs typeface="Times New Roman" panose="02020603050405020304" pitchFamily="18" charset="0"/>
              </a:rPr>
              <a:t>Imputation estimators</a:t>
            </a:r>
          </a:p>
          <a:p>
            <a:pPr lvl="1"/>
            <a:r>
              <a:rPr lang="en-US" sz="2400" dirty="0">
                <a:solidFill>
                  <a:schemeClr val="tx1"/>
                </a:solidFill>
                <a:cs typeface="Times New Roman" panose="02020603050405020304" pitchFamily="18" charset="0"/>
              </a:rPr>
              <a:t>Fits a TWFE regression in the sample of untreated observations</a:t>
            </a:r>
          </a:p>
          <a:p>
            <a:pPr lvl="1"/>
            <a:r>
              <a:rPr lang="en-US" sz="2400" dirty="0">
                <a:solidFill>
                  <a:schemeClr val="tx1"/>
                </a:solidFill>
                <a:cs typeface="Times New Roman" panose="02020603050405020304" pitchFamily="18" charset="0"/>
              </a:rPr>
              <a:t>Uses that regression to predict the counterfactual outcome of treated observations</a:t>
            </a:r>
          </a:p>
          <a:p>
            <a:pPr lvl="1"/>
            <a:r>
              <a:rPr lang="en-US" sz="2400" dirty="0">
                <a:solidFill>
                  <a:schemeClr val="tx1"/>
                </a:solidFill>
                <a:cs typeface="Times New Roman" panose="02020603050405020304" pitchFamily="18" charset="0"/>
              </a:rPr>
              <a:t>Most efficient estimation for large samples</a:t>
            </a:r>
          </a:p>
          <a:p>
            <a:pPr marL="274320" lvl="1" indent="0">
              <a:buNone/>
            </a:pPr>
            <a:r>
              <a:rPr lang="en-US" sz="2400" dirty="0">
                <a:solidFill>
                  <a:schemeClr val="tx1"/>
                </a:solidFill>
                <a:cs typeface="Times New Roman" panose="02020603050405020304" pitchFamily="18" charset="0"/>
              </a:rPr>
              <a:t>2. </a:t>
            </a:r>
            <a:r>
              <a:rPr lang="en-US" sz="2400" b="1" dirty="0">
                <a:solidFill>
                  <a:schemeClr val="tx1"/>
                </a:solidFill>
                <a:cs typeface="Times New Roman" panose="02020603050405020304" pitchFamily="18" charset="0"/>
              </a:rPr>
              <a:t>Doubly-robust estimators</a:t>
            </a:r>
          </a:p>
          <a:p>
            <a:pPr lvl="1"/>
            <a:r>
              <a:rPr lang="en-US" sz="2400" dirty="0">
                <a:solidFill>
                  <a:schemeClr val="tx1"/>
                </a:solidFill>
                <a:cs typeface="Times New Roman" panose="02020603050405020304" pitchFamily="18" charset="0"/>
              </a:rPr>
              <a:t>Separate models predicting weights (across cells) </a:t>
            </a:r>
          </a:p>
          <a:p>
            <a:pPr lvl="1"/>
            <a:r>
              <a:rPr lang="en-US" sz="2400" dirty="0">
                <a:solidFill>
                  <a:schemeClr val="tx1"/>
                </a:solidFill>
                <a:cs typeface="Times New Roman" panose="02020603050405020304" pitchFamily="18" charset="0"/>
              </a:rPr>
              <a:t>Attractive feature: unbiased </a:t>
            </a:r>
            <a:r>
              <a:rPr lang="en-US" sz="2400" i="1" dirty="0">
                <a:solidFill>
                  <a:schemeClr val="tx1"/>
                </a:solidFill>
                <a:cs typeface="Times New Roman" panose="02020603050405020304" pitchFamily="18" charset="0"/>
              </a:rPr>
              <a:t>even if model is </a:t>
            </a:r>
            <a:r>
              <a:rPr lang="en-US" sz="2400" i="1" dirty="0" err="1">
                <a:solidFill>
                  <a:schemeClr val="tx1"/>
                </a:solidFill>
                <a:cs typeface="Times New Roman" panose="02020603050405020304" pitchFamily="18" charset="0"/>
              </a:rPr>
              <a:t>misspecified</a:t>
            </a:r>
            <a:r>
              <a:rPr lang="en-US" sz="2400" i="1" dirty="0">
                <a:solidFill>
                  <a:schemeClr val="tx1"/>
                </a:solidFill>
                <a:cs typeface="Times New Roman" panose="02020603050405020304" pitchFamily="18" charset="0"/>
              </a:rPr>
              <a:t> </a:t>
            </a:r>
          </a:p>
          <a:p>
            <a:pPr lvl="1"/>
            <a:r>
              <a:rPr lang="en-US" sz="2400" dirty="0">
                <a:solidFill>
                  <a:schemeClr val="tx1"/>
                </a:solidFill>
                <a:cs typeface="Times New Roman" panose="02020603050405020304" pitchFamily="18" charset="0"/>
              </a:rPr>
              <a:t>Also good if you need to condition on covariates for parallel pre-trends</a:t>
            </a:r>
          </a:p>
        </p:txBody>
      </p:sp>
    </p:spTree>
    <p:extLst>
      <p:ext uri="{BB962C8B-B14F-4D97-AF65-F5344CB8AC3E}">
        <p14:creationId xmlns:p14="http://schemas.microsoft.com/office/powerpoint/2010/main" val="357890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Two main approaches: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28600" y="1066800"/>
            <a:ext cx="11049000" cy="5141388"/>
          </a:xfrm>
        </p:spPr>
        <p:txBody>
          <a:bodyPr>
            <a:noAutofit/>
          </a:bodyPr>
          <a:lstStyle/>
          <a:p>
            <a:pPr marL="731520" lvl="1" indent="-457200">
              <a:buFont typeface="+mj-lt"/>
              <a:buAutoNum type="arabicPeriod"/>
            </a:pPr>
            <a:r>
              <a:rPr lang="en-US" sz="2400" b="1" dirty="0">
                <a:solidFill>
                  <a:schemeClr val="tx1"/>
                </a:solidFill>
                <a:cs typeface="Times New Roman" panose="02020603050405020304" pitchFamily="18" charset="0"/>
              </a:rPr>
              <a:t>Imputation estimators</a:t>
            </a:r>
          </a:p>
          <a:p>
            <a:pPr lvl="1"/>
            <a:r>
              <a:rPr lang="en-US" sz="2400" dirty="0">
                <a:solidFill>
                  <a:schemeClr val="tx1"/>
                </a:solidFill>
                <a:cs typeface="Times New Roman" panose="02020603050405020304" pitchFamily="18" charset="0"/>
              </a:rPr>
              <a:t>Fits a TWFE regression in the sample of untreated observations</a:t>
            </a:r>
          </a:p>
          <a:p>
            <a:pPr lvl="1"/>
            <a:r>
              <a:rPr lang="en-US" sz="2400" dirty="0">
                <a:solidFill>
                  <a:schemeClr val="tx1"/>
                </a:solidFill>
                <a:cs typeface="Times New Roman" panose="02020603050405020304" pitchFamily="18" charset="0"/>
              </a:rPr>
              <a:t>Uses that regression to predict the counterfactual outcome of treated observations</a:t>
            </a:r>
          </a:p>
          <a:p>
            <a:pPr lvl="1"/>
            <a:r>
              <a:rPr lang="en-US" sz="2400" dirty="0">
                <a:solidFill>
                  <a:schemeClr val="tx1"/>
                </a:solidFill>
                <a:cs typeface="Times New Roman" panose="02020603050405020304" pitchFamily="18" charset="0"/>
              </a:rPr>
              <a:t>Most efficient estimation for large samples</a:t>
            </a:r>
          </a:p>
          <a:p>
            <a:pPr marL="274320" lvl="1" indent="0">
              <a:buNone/>
            </a:pPr>
            <a:r>
              <a:rPr lang="en-US" sz="2400" dirty="0">
                <a:solidFill>
                  <a:schemeClr val="tx1"/>
                </a:solidFill>
                <a:cs typeface="Times New Roman" panose="02020603050405020304" pitchFamily="18" charset="0"/>
              </a:rPr>
              <a:t>2.</a:t>
            </a:r>
            <a:r>
              <a:rPr lang="en-US" sz="2400" b="1" dirty="0">
                <a:solidFill>
                  <a:schemeClr val="tx1"/>
                </a:solidFill>
                <a:cs typeface="Times New Roman" panose="02020603050405020304" pitchFamily="18" charset="0"/>
              </a:rPr>
              <a:t> Doubly-robust estimators</a:t>
            </a:r>
          </a:p>
          <a:p>
            <a:pPr lvl="1"/>
            <a:r>
              <a:rPr lang="en-US" sz="2400" dirty="0">
                <a:solidFill>
                  <a:schemeClr val="tx1"/>
                </a:solidFill>
                <a:cs typeface="Times New Roman" panose="02020603050405020304" pitchFamily="18" charset="0"/>
              </a:rPr>
              <a:t>Separate models predicting weights (across cells) </a:t>
            </a:r>
          </a:p>
          <a:p>
            <a:pPr lvl="1"/>
            <a:r>
              <a:rPr lang="en-US" sz="2400" dirty="0">
                <a:solidFill>
                  <a:schemeClr val="tx1"/>
                </a:solidFill>
                <a:cs typeface="Times New Roman" panose="02020603050405020304" pitchFamily="18" charset="0"/>
              </a:rPr>
              <a:t>Attractive feature: unbiased </a:t>
            </a:r>
            <a:r>
              <a:rPr lang="en-US" sz="2400" i="1" dirty="0">
                <a:solidFill>
                  <a:schemeClr val="tx1"/>
                </a:solidFill>
                <a:cs typeface="Times New Roman" panose="02020603050405020304" pitchFamily="18" charset="0"/>
              </a:rPr>
              <a:t>even if model is </a:t>
            </a:r>
            <a:r>
              <a:rPr lang="en-US" sz="2400" i="1" dirty="0" err="1">
                <a:solidFill>
                  <a:schemeClr val="tx1"/>
                </a:solidFill>
                <a:cs typeface="Times New Roman" panose="02020603050405020304" pitchFamily="18" charset="0"/>
              </a:rPr>
              <a:t>misspecified</a:t>
            </a:r>
            <a:r>
              <a:rPr lang="en-US" sz="2400" i="1" dirty="0">
                <a:solidFill>
                  <a:schemeClr val="tx1"/>
                </a:solidFill>
                <a:cs typeface="Times New Roman" panose="02020603050405020304" pitchFamily="18" charset="0"/>
              </a:rPr>
              <a:t> </a:t>
            </a:r>
          </a:p>
          <a:p>
            <a:pPr lvl="1"/>
            <a:r>
              <a:rPr lang="en-US" sz="2400" dirty="0">
                <a:solidFill>
                  <a:schemeClr val="tx1"/>
                </a:solidFill>
                <a:cs typeface="Times New Roman" panose="02020603050405020304" pitchFamily="18" charset="0"/>
              </a:rPr>
              <a:t>Also good if you need to condition on covariates for parallel pre-trends</a:t>
            </a:r>
          </a:p>
          <a:p>
            <a:pPr marL="274320" lvl="1" indent="0">
              <a:buNone/>
            </a:pPr>
            <a:r>
              <a:rPr lang="en-US" sz="2400" dirty="0">
                <a:solidFill>
                  <a:schemeClr val="tx1"/>
                </a:solidFill>
                <a:cs typeface="Times New Roman" panose="02020603050405020304" pitchFamily="18" charset="0"/>
              </a:rPr>
              <a:t>3. </a:t>
            </a:r>
            <a:r>
              <a:rPr lang="en-US" sz="2400" b="1" dirty="0">
                <a:solidFill>
                  <a:schemeClr val="tx1"/>
                </a:solidFill>
                <a:cs typeface="Times New Roman" panose="02020603050405020304" pitchFamily="18" charset="0"/>
              </a:rPr>
              <a:t>Alternatives not covered here: </a:t>
            </a:r>
          </a:p>
          <a:p>
            <a:pPr lvl="1"/>
            <a:r>
              <a:rPr lang="en-US" sz="2400" dirty="0">
                <a:solidFill>
                  <a:schemeClr val="tx1"/>
                </a:solidFill>
                <a:cs typeface="Times New Roman" panose="02020603050405020304" pitchFamily="18" charset="0"/>
              </a:rPr>
              <a:t>Randomized timing (Athey and </a:t>
            </a:r>
            <a:r>
              <a:rPr lang="en-US" sz="2400" dirty="0" err="1">
                <a:solidFill>
                  <a:schemeClr val="tx1"/>
                </a:solidFill>
                <a:cs typeface="Times New Roman" panose="02020603050405020304" pitchFamily="18" charset="0"/>
              </a:rPr>
              <a:t>Imbens</a:t>
            </a:r>
            <a:r>
              <a:rPr lang="en-US" sz="2400" dirty="0">
                <a:solidFill>
                  <a:schemeClr val="tx1"/>
                </a:solidFill>
                <a:cs typeface="Times New Roman" panose="02020603050405020304" pitchFamily="18" charset="0"/>
              </a:rPr>
              <a:t>, 2022; Roth and </a:t>
            </a:r>
            <a:r>
              <a:rPr lang="en-US" sz="2400" dirty="0" err="1">
                <a:solidFill>
                  <a:schemeClr val="tx1"/>
                </a:solidFill>
                <a:cs typeface="Times New Roman" panose="02020603050405020304" pitchFamily="18" charset="0"/>
              </a:rPr>
              <a:t>Sant’Anna</a:t>
            </a:r>
            <a:r>
              <a:rPr lang="en-US" sz="2400" dirty="0">
                <a:solidFill>
                  <a:schemeClr val="tx1"/>
                </a:solidFill>
                <a:cs typeface="Times New Roman" panose="02020603050405020304" pitchFamily="18" charset="0"/>
              </a:rPr>
              <a:t>, 2021)</a:t>
            </a:r>
          </a:p>
          <a:p>
            <a:pPr lvl="1"/>
            <a:r>
              <a:rPr lang="en-US" sz="2400" dirty="0">
                <a:solidFill>
                  <a:schemeClr val="tx1"/>
                </a:solidFill>
                <a:cs typeface="Times New Roman" panose="02020603050405020304" pitchFamily="18" charset="0"/>
              </a:rPr>
              <a:t>Sequential treatment randomization (</a:t>
            </a:r>
            <a:r>
              <a:rPr lang="en-US" sz="2400" dirty="0" err="1">
                <a:solidFill>
                  <a:schemeClr val="tx1"/>
                </a:solidFill>
                <a:cs typeface="Times New Roman" panose="02020603050405020304" pitchFamily="18" charset="0"/>
              </a:rPr>
              <a:t>Bojinov</a:t>
            </a:r>
            <a:r>
              <a:rPr lang="en-US" sz="2400" dirty="0">
                <a:solidFill>
                  <a:schemeClr val="tx1"/>
                </a:solidFill>
                <a:cs typeface="Times New Roman" panose="02020603050405020304" pitchFamily="18" charset="0"/>
              </a:rPr>
              <a:t> et al., 2021)</a:t>
            </a:r>
          </a:p>
          <a:p>
            <a:pPr lvl="1"/>
            <a:r>
              <a:rPr lang="en-US" sz="2400" dirty="0">
                <a:solidFill>
                  <a:schemeClr val="tx1"/>
                </a:solidFill>
                <a:cs typeface="Times New Roman" panose="02020603050405020304" pitchFamily="18" charset="0"/>
              </a:rPr>
              <a:t>Non-binary/multiple treatments (</a:t>
            </a:r>
            <a:r>
              <a:rPr lang="fr-FR" sz="2400" dirty="0">
                <a:solidFill>
                  <a:schemeClr val="tx1"/>
                </a:solidFill>
                <a:cs typeface="Times New Roman" panose="02020603050405020304" pitchFamily="18" charset="0"/>
              </a:rPr>
              <a:t>de Chaisemartin and D’</a:t>
            </a:r>
            <a:r>
              <a:rPr lang="fr-FR" sz="2400" dirty="0" err="1">
                <a:solidFill>
                  <a:schemeClr val="tx1"/>
                </a:solidFill>
                <a:cs typeface="Times New Roman" panose="02020603050405020304" pitchFamily="18" charset="0"/>
              </a:rPr>
              <a:t>Haultfoeuille</a:t>
            </a:r>
            <a:r>
              <a:rPr lang="fr-FR" sz="2400" dirty="0">
                <a:solidFill>
                  <a:schemeClr val="tx1"/>
                </a:solidFill>
                <a:cs typeface="Times New Roman" panose="02020603050405020304" pitchFamily="18" charset="0"/>
              </a:rPr>
              <a:t>, 202)</a:t>
            </a:r>
            <a:endParaRPr lang="en-US" sz="2400" dirty="0">
              <a:solidFill>
                <a:schemeClr val="tx1"/>
              </a:solidFill>
              <a:cs typeface="Times New Roman" panose="02020603050405020304" pitchFamily="18" charset="0"/>
            </a:endParaRPr>
          </a:p>
          <a:p>
            <a:pPr lvl="1"/>
            <a:endParaRPr lang="en-US" sz="2400" dirty="0">
              <a:solidFill>
                <a:schemeClr val="tx1"/>
              </a:solidFill>
              <a:cs typeface="Times New Roman" panose="02020603050405020304" pitchFamily="18" charset="0"/>
            </a:endParaRPr>
          </a:p>
        </p:txBody>
      </p:sp>
    </p:spTree>
    <p:extLst>
      <p:ext uri="{BB962C8B-B14F-4D97-AF65-F5344CB8AC3E}">
        <p14:creationId xmlns:p14="http://schemas.microsoft.com/office/powerpoint/2010/main" val="21196389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Estimators Everywhere!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28600" y="1066800"/>
            <a:ext cx="10591799" cy="5141388"/>
          </a:xfrm>
        </p:spPr>
        <p:txBody>
          <a:bodyPr>
            <a:noAutofit/>
          </a:bodyPr>
          <a:lstStyle/>
          <a:p>
            <a:pPr marL="731520" lvl="1" indent="-457200">
              <a:buFont typeface="+mj-lt"/>
              <a:buAutoNum type="arabicPeriod"/>
            </a:pPr>
            <a:r>
              <a:rPr lang="en-US" sz="2400" dirty="0" err="1">
                <a:solidFill>
                  <a:schemeClr val="tx1"/>
                </a:solidFill>
                <a:latin typeface="Consolas" panose="020B0609020204030204" pitchFamily="49" charset="0"/>
                <a:cs typeface="Times New Roman" panose="02020603050405020304" pitchFamily="18" charset="0"/>
              </a:rPr>
              <a:t>did_multiplegt</a:t>
            </a:r>
            <a:endParaRPr lang="en-US" sz="2400" dirty="0">
              <a:solidFill>
                <a:schemeClr val="tx1"/>
              </a:solidFill>
              <a:latin typeface="Consolas" panose="020B0609020204030204" pitchFamily="49" charset="0"/>
              <a:cs typeface="Times New Roman" panose="02020603050405020304" pitchFamily="18" charset="0"/>
            </a:endParaRPr>
          </a:p>
          <a:p>
            <a:pPr marL="731520" lvl="1" indent="-457200">
              <a:buFont typeface="+mj-lt"/>
              <a:buAutoNum type="arabicPeriod"/>
            </a:pPr>
            <a:r>
              <a:rPr lang="en-US" sz="2400" dirty="0" err="1">
                <a:solidFill>
                  <a:schemeClr val="tx1"/>
                </a:solidFill>
                <a:latin typeface="Consolas" panose="020B0609020204030204" pitchFamily="49" charset="0"/>
                <a:cs typeface="Times New Roman" panose="02020603050405020304" pitchFamily="18" charset="0"/>
              </a:rPr>
              <a:t>csdid</a:t>
            </a:r>
            <a:endParaRPr lang="en-US" sz="2400" dirty="0">
              <a:solidFill>
                <a:schemeClr val="tx1"/>
              </a:solidFill>
              <a:latin typeface="Consolas" panose="020B0609020204030204" pitchFamily="49" charset="0"/>
              <a:cs typeface="Times New Roman" panose="02020603050405020304" pitchFamily="18" charset="0"/>
            </a:endParaRPr>
          </a:p>
          <a:p>
            <a:pPr marL="731520" lvl="1" indent="-457200">
              <a:buFont typeface="+mj-lt"/>
              <a:buAutoNum type="arabicPeriod"/>
            </a:pPr>
            <a:r>
              <a:rPr lang="en-US" sz="2400" dirty="0" err="1">
                <a:solidFill>
                  <a:schemeClr val="tx1"/>
                </a:solidFill>
                <a:latin typeface="Consolas" panose="020B0609020204030204" pitchFamily="49" charset="0"/>
                <a:cs typeface="Times New Roman" panose="02020603050405020304" pitchFamily="18" charset="0"/>
              </a:rPr>
              <a:t>did_imputation</a:t>
            </a:r>
            <a:endParaRPr lang="en-US" sz="2400" dirty="0">
              <a:solidFill>
                <a:schemeClr val="tx1"/>
              </a:solidFill>
              <a:latin typeface="Consolas" panose="020B0609020204030204" pitchFamily="49" charset="0"/>
              <a:cs typeface="Times New Roman" panose="02020603050405020304" pitchFamily="18" charset="0"/>
            </a:endParaRPr>
          </a:p>
          <a:p>
            <a:pPr marL="731520" lvl="1" indent="-457200">
              <a:buFont typeface="+mj-lt"/>
              <a:buAutoNum type="arabicPeriod"/>
            </a:pPr>
            <a:r>
              <a:rPr lang="en-US" sz="2400" dirty="0" err="1">
                <a:solidFill>
                  <a:schemeClr val="tx1"/>
                </a:solidFill>
                <a:latin typeface="Consolas" panose="020B0609020204030204" pitchFamily="49" charset="0"/>
                <a:cs typeface="Times New Roman" panose="02020603050405020304" pitchFamily="18" charset="0"/>
              </a:rPr>
              <a:t>eventsutdyinteract</a:t>
            </a:r>
            <a:endParaRPr lang="en-US" sz="2400" dirty="0">
              <a:solidFill>
                <a:schemeClr val="tx1"/>
              </a:solidFill>
              <a:latin typeface="Consolas" panose="020B0609020204030204" pitchFamily="49" charset="0"/>
              <a:cs typeface="Times New Roman" panose="02020603050405020304" pitchFamily="18" charset="0"/>
            </a:endParaRPr>
          </a:p>
          <a:p>
            <a:pPr marL="731520" lvl="1" indent="-457200">
              <a:buFont typeface="+mj-lt"/>
              <a:buAutoNum type="arabicPeriod"/>
            </a:pPr>
            <a:r>
              <a:rPr lang="en-US" sz="2400" dirty="0" err="1">
                <a:solidFill>
                  <a:schemeClr val="tx1"/>
                </a:solidFill>
                <a:latin typeface="Consolas" panose="020B0609020204030204" pitchFamily="49" charset="0"/>
                <a:cs typeface="Times New Roman" panose="02020603050405020304" pitchFamily="18" charset="0"/>
              </a:rPr>
              <a:t>stackedev</a:t>
            </a:r>
            <a:endParaRPr lang="en-US" sz="2400" dirty="0">
              <a:solidFill>
                <a:schemeClr val="tx1"/>
              </a:solidFill>
              <a:latin typeface="Consolas" panose="020B0609020204030204" pitchFamily="49" charset="0"/>
              <a:cs typeface="Times New Roman" panose="02020603050405020304" pitchFamily="18" charset="0"/>
            </a:endParaRPr>
          </a:p>
          <a:p>
            <a:pPr marL="731520" lvl="1" indent="-457200">
              <a:buFont typeface="+mj-lt"/>
              <a:buAutoNum type="arabicPeriod"/>
            </a:pPr>
            <a:r>
              <a:rPr lang="en-US" sz="2400" dirty="0">
                <a:solidFill>
                  <a:schemeClr val="tx1"/>
                </a:solidFill>
                <a:latin typeface="Consolas" panose="020B0609020204030204" pitchFamily="49" charset="0"/>
                <a:cs typeface="Times New Roman" panose="02020603050405020304" pitchFamily="18" charset="0"/>
              </a:rPr>
              <a:t>did2s</a:t>
            </a:r>
          </a:p>
          <a:p>
            <a:pPr marL="731520" lvl="1" indent="-457200">
              <a:buFont typeface="+mj-lt"/>
              <a:buAutoNum type="arabicPeriod"/>
            </a:pPr>
            <a:r>
              <a:rPr lang="en-US" sz="2400" dirty="0" err="1">
                <a:solidFill>
                  <a:schemeClr val="tx1"/>
                </a:solidFill>
                <a:latin typeface="Consolas" panose="020B0609020204030204" pitchFamily="49" charset="0"/>
                <a:cs typeface="Times New Roman" panose="02020603050405020304" pitchFamily="18" charset="0"/>
              </a:rPr>
              <a:t>sdid</a:t>
            </a:r>
            <a:endParaRPr lang="en-US" sz="2400" dirty="0">
              <a:solidFill>
                <a:schemeClr val="tx1"/>
              </a:solidFill>
              <a:latin typeface="Consolas" panose="020B0609020204030204" pitchFamily="49" charset="0"/>
              <a:cs typeface="Times New Roman" panose="02020603050405020304" pitchFamily="18" charset="0"/>
            </a:endParaRPr>
          </a:p>
          <a:p>
            <a:pPr lvl="1"/>
            <a:endParaRPr lang="en-US" sz="2400" dirty="0">
              <a:solidFill>
                <a:schemeClr val="tx1"/>
              </a:solidFill>
              <a:cs typeface="Times New Roman" panose="02020603050405020304" pitchFamily="18" charset="0"/>
            </a:endParaRPr>
          </a:p>
          <a:p>
            <a:pPr lvl="1"/>
            <a:r>
              <a:rPr lang="en-US" sz="2400" dirty="0">
                <a:solidFill>
                  <a:schemeClr val="tx1"/>
                </a:solidFill>
                <a:cs typeface="Times New Roman" panose="02020603050405020304" pitchFamily="18" charset="0"/>
              </a:rPr>
              <a:t>Important question to consider: what is our </a:t>
            </a:r>
            <a:r>
              <a:rPr lang="en-US" sz="2400" b="1" dirty="0" err="1">
                <a:solidFill>
                  <a:schemeClr val="accent2">
                    <a:lumMod val="75000"/>
                  </a:schemeClr>
                </a:solidFill>
                <a:cs typeface="Times New Roman" panose="02020603050405020304" pitchFamily="18" charset="0"/>
              </a:rPr>
              <a:t>estimand</a:t>
            </a:r>
            <a:r>
              <a:rPr lang="en-US" sz="2400" dirty="0">
                <a:solidFill>
                  <a:schemeClr val="tx1"/>
                </a:solidFill>
                <a:cs typeface="Times New Roman" panose="02020603050405020304" pitchFamily="18" charset="0"/>
              </a:rPr>
              <a:t>? </a:t>
            </a:r>
          </a:p>
          <a:p>
            <a:pPr lvl="1"/>
            <a:r>
              <a:rPr lang="en-US" sz="2400" dirty="0">
                <a:solidFill>
                  <a:schemeClr val="tx1"/>
                </a:solidFill>
                <a:cs typeface="Times New Roman" panose="02020603050405020304" pitchFamily="18" charset="0"/>
              </a:rPr>
              <a:t>A handy resource: </a:t>
            </a:r>
            <a:r>
              <a:rPr lang="en-US" sz="2400" dirty="0">
                <a:solidFill>
                  <a:schemeClr val="tx1"/>
                </a:solidFill>
                <a:cs typeface="Times New Roman" panose="02020603050405020304" pitchFamily="18" charset="0"/>
                <a:hlinkClick r:id="rId3"/>
              </a:rPr>
              <a:t>https://asjadnaqvi.github.io/DiD/docs/code/06_twfe/</a:t>
            </a:r>
            <a:r>
              <a:rPr lang="en-US" sz="2400" dirty="0">
                <a:solidFill>
                  <a:schemeClr val="tx1"/>
                </a:solidFill>
                <a:cs typeface="Times New Roman" panose="02020603050405020304" pitchFamily="18" charset="0"/>
              </a:rPr>
              <a:t> </a:t>
            </a:r>
          </a:p>
          <a:p>
            <a:pPr lvl="1"/>
            <a:endParaRPr lang="en-US" sz="2400" dirty="0">
              <a:solidFill>
                <a:schemeClr val="tx1"/>
              </a:solidFill>
              <a:cs typeface="Times New Roman" panose="02020603050405020304" pitchFamily="18" charset="0"/>
            </a:endParaRPr>
          </a:p>
        </p:txBody>
      </p:sp>
    </p:spTree>
    <p:extLst>
      <p:ext uri="{BB962C8B-B14F-4D97-AF65-F5344CB8AC3E}">
        <p14:creationId xmlns:p14="http://schemas.microsoft.com/office/powerpoint/2010/main" val="1870087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Estimators Everywhere!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28600" y="1066800"/>
            <a:ext cx="10591799" cy="5141388"/>
          </a:xfrm>
        </p:spPr>
        <p:txBody>
          <a:bodyPr>
            <a:noAutofit/>
          </a:bodyPr>
          <a:lstStyle/>
          <a:p>
            <a:pPr marL="731520" lvl="1" indent="-457200">
              <a:buFont typeface="+mj-lt"/>
              <a:buAutoNum type="arabicPeriod"/>
            </a:pPr>
            <a:r>
              <a:rPr lang="en-US" sz="2400" b="1" dirty="0" err="1">
                <a:solidFill>
                  <a:schemeClr val="accent2">
                    <a:lumMod val="75000"/>
                  </a:schemeClr>
                </a:solidFill>
                <a:latin typeface="Consolas" panose="020B0609020204030204" pitchFamily="49" charset="0"/>
                <a:cs typeface="Times New Roman" panose="02020603050405020304" pitchFamily="18" charset="0"/>
              </a:rPr>
              <a:t>did_multiplegt</a:t>
            </a:r>
            <a:r>
              <a:rPr lang="en-US" sz="2400" b="1" dirty="0">
                <a:solidFill>
                  <a:schemeClr val="accent2">
                    <a:lumMod val="75000"/>
                  </a:schemeClr>
                </a:solidFill>
                <a:latin typeface="Consolas" panose="020B0609020204030204" pitchFamily="49" charset="0"/>
                <a:cs typeface="Times New Roman" panose="02020603050405020304" pitchFamily="18" charset="0"/>
              </a:rPr>
              <a:t> </a:t>
            </a:r>
            <a:r>
              <a:rPr lang="en-US" sz="2000" dirty="0">
                <a:solidFill>
                  <a:schemeClr val="tx1"/>
                </a:solidFill>
                <a:cs typeface="Times New Roman" panose="02020603050405020304" pitchFamily="18" charset="0"/>
              </a:rPr>
              <a:t>(</a:t>
            </a:r>
            <a:r>
              <a:rPr lang="fr-FR" sz="2000" dirty="0">
                <a:solidFill>
                  <a:schemeClr val="tx1"/>
                </a:solidFill>
                <a:cs typeface="Times New Roman" panose="02020603050405020304" pitchFamily="18" charset="0"/>
              </a:rPr>
              <a:t>de Chaisemartin and D’</a:t>
            </a:r>
            <a:r>
              <a:rPr lang="fr-FR" sz="2000" dirty="0" err="1">
                <a:solidFill>
                  <a:schemeClr val="tx1"/>
                </a:solidFill>
                <a:cs typeface="Times New Roman" panose="02020603050405020304" pitchFamily="18" charset="0"/>
              </a:rPr>
              <a:t>Haultfoeuille</a:t>
            </a:r>
            <a:r>
              <a:rPr lang="fr-FR" sz="2000" dirty="0">
                <a:solidFill>
                  <a:schemeClr val="tx1"/>
                </a:solidFill>
                <a:cs typeface="Times New Roman" panose="02020603050405020304" pitchFamily="18" charset="0"/>
              </a:rPr>
              <a:t>, 2020, Imai and Kim,  2021)</a:t>
            </a:r>
            <a:endParaRPr lang="en-US" sz="2400" b="1" dirty="0">
              <a:solidFill>
                <a:schemeClr val="accent2">
                  <a:lumMod val="75000"/>
                </a:schemeClr>
              </a:solidFill>
              <a:latin typeface="Consolas" panose="020B0609020204030204" pitchFamily="49" charset="0"/>
              <a:cs typeface="Times New Roman" panose="02020603050405020304" pitchFamily="18" charset="0"/>
            </a:endParaRPr>
          </a:p>
          <a:p>
            <a:pPr marL="731520" lvl="1" indent="-457200">
              <a:buFont typeface="+mj-lt"/>
              <a:buAutoNum type="arabicPeriod"/>
            </a:pPr>
            <a:r>
              <a:rPr lang="en-US" sz="2400" b="1" dirty="0" err="1">
                <a:solidFill>
                  <a:schemeClr val="accent2">
                    <a:lumMod val="75000"/>
                  </a:schemeClr>
                </a:solidFill>
                <a:latin typeface="Consolas" panose="020B0609020204030204" pitchFamily="49" charset="0"/>
                <a:cs typeface="Times New Roman" panose="02020603050405020304" pitchFamily="18" charset="0"/>
              </a:rPr>
              <a:t>csdid</a:t>
            </a:r>
            <a:r>
              <a:rPr lang="en-US" sz="2400" b="1" dirty="0">
                <a:solidFill>
                  <a:schemeClr val="accent2">
                    <a:lumMod val="75000"/>
                  </a:schemeClr>
                </a:solidFill>
                <a:latin typeface="Consolas" panose="020B0609020204030204" pitchFamily="49" charset="0"/>
                <a:cs typeface="Times New Roman" panose="02020603050405020304" pitchFamily="18" charset="0"/>
              </a:rPr>
              <a:t> </a:t>
            </a:r>
            <a:r>
              <a:rPr lang="en-US" sz="2000" dirty="0">
                <a:solidFill>
                  <a:schemeClr val="tx1"/>
                </a:solidFill>
                <a:cs typeface="Times New Roman" panose="02020603050405020304" pitchFamily="18" charset="0"/>
              </a:rPr>
              <a:t>(Callaway and </a:t>
            </a:r>
            <a:r>
              <a:rPr lang="en-US" sz="2000" dirty="0" err="1">
                <a:solidFill>
                  <a:schemeClr val="tx1"/>
                </a:solidFill>
                <a:cs typeface="Times New Roman" panose="02020603050405020304" pitchFamily="18" charset="0"/>
              </a:rPr>
              <a:t>Sant’Anna</a:t>
            </a:r>
            <a:r>
              <a:rPr lang="en-US" sz="2000" dirty="0">
                <a:solidFill>
                  <a:schemeClr val="tx1"/>
                </a:solidFill>
                <a:cs typeface="Times New Roman" panose="02020603050405020304" pitchFamily="18" charset="0"/>
              </a:rPr>
              <a:t>, 2021)</a:t>
            </a:r>
            <a:endParaRPr lang="en-US" sz="2000" b="1" dirty="0">
              <a:solidFill>
                <a:schemeClr val="accent2">
                  <a:lumMod val="75000"/>
                </a:schemeClr>
              </a:solidFill>
              <a:latin typeface="Consolas" panose="020B0609020204030204" pitchFamily="49" charset="0"/>
              <a:cs typeface="Times New Roman" panose="02020603050405020304" pitchFamily="18" charset="0"/>
            </a:endParaRPr>
          </a:p>
          <a:p>
            <a:pPr marL="731520" lvl="1" indent="-457200">
              <a:buFont typeface="+mj-lt"/>
              <a:buAutoNum type="arabicPeriod"/>
            </a:pPr>
            <a:r>
              <a:rPr lang="en-US" sz="2400" dirty="0" err="1">
                <a:solidFill>
                  <a:schemeClr val="tx1"/>
                </a:solidFill>
                <a:latin typeface="Consolas" panose="020B0609020204030204" pitchFamily="49" charset="0"/>
                <a:cs typeface="Times New Roman" panose="02020603050405020304" pitchFamily="18" charset="0"/>
              </a:rPr>
              <a:t>did_imputation</a:t>
            </a:r>
            <a:r>
              <a:rPr lang="en-US" sz="2400" dirty="0">
                <a:solidFill>
                  <a:schemeClr val="tx1"/>
                </a:solidFill>
                <a:latin typeface="Consolas" panose="020B0609020204030204" pitchFamily="49" charset="0"/>
                <a:cs typeface="Times New Roman" panose="02020603050405020304" pitchFamily="18" charset="0"/>
              </a:rPr>
              <a:t> </a:t>
            </a:r>
            <a:r>
              <a:rPr lang="en-US" sz="2000" dirty="0">
                <a:solidFill>
                  <a:schemeClr val="tx1"/>
                </a:solidFill>
                <a:cs typeface="Times New Roman" panose="02020603050405020304" pitchFamily="18" charset="0"/>
              </a:rPr>
              <a:t>(</a:t>
            </a:r>
            <a:r>
              <a:rPr lang="en-US" sz="2000" dirty="0" err="1">
                <a:solidFill>
                  <a:schemeClr val="tx1"/>
                </a:solidFill>
                <a:cs typeface="Times New Roman" panose="02020603050405020304" pitchFamily="18" charset="0"/>
              </a:rPr>
              <a:t>Borusyak</a:t>
            </a:r>
            <a:r>
              <a:rPr lang="en-US" sz="2000" dirty="0">
                <a:solidFill>
                  <a:schemeClr val="tx1"/>
                </a:solidFill>
                <a:cs typeface="Times New Roman" panose="02020603050405020304" pitchFamily="18" charset="0"/>
              </a:rPr>
              <a:t> et al., 2021; Liu et al., 2021; Gardner, 2021; Wooldridge 2021)</a:t>
            </a:r>
            <a:endParaRPr lang="en-US" sz="2400" dirty="0">
              <a:solidFill>
                <a:schemeClr val="tx1"/>
              </a:solidFill>
              <a:latin typeface="Consolas" panose="020B0609020204030204" pitchFamily="49" charset="0"/>
              <a:cs typeface="Times New Roman" panose="02020603050405020304" pitchFamily="18" charset="0"/>
            </a:endParaRPr>
          </a:p>
          <a:p>
            <a:pPr marL="731520" lvl="1" indent="-457200">
              <a:buFont typeface="+mj-lt"/>
              <a:buAutoNum type="arabicPeriod"/>
            </a:pPr>
            <a:r>
              <a:rPr lang="en-US" sz="2400" dirty="0" err="1">
                <a:solidFill>
                  <a:schemeClr val="tx1"/>
                </a:solidFill>
                <a:latin typeface="Consolas" panose="020B0609020204030204" pitchFamily="49" charset="0"/>
                <a:cs typeface="Times New Roman" panose="02020603050405020304" pitchFamily="18" charset="0"/>
              </a:rPr>
              <a:t>eventsutdyinteract</a:t>
            </a:r>
            <a:r>
              <a:rPr lang="en-US" sz="2400" dirty="0">
                <a:solidFill>
                  <a:schemeClr val="tx1"/>
                </a:solidFill>
                <a:latin typeface="Consolas" panose="020B0609020204030204" pitchFamily="49" charset="0"/>
                <a:cs typeface="Times New Roman" panose="02020603050405020304" pitchFamily="18" charset="0"/>
              </a:rPr>
              <a:t> </a:t>
            </a:r>
            <a:r>
              <a:rPr lang="en-US" sz="2000" dirty="0">
                <a:solidFill>
                  <a:schemeClr val="tx1"/>
                </a:solidFill>
                <a:cs typeface="Times New Roman" panose="02020603050405020304" pitchFamily="18" charset="0"/>
              </a:rPr>
              <a:t>(Sun and Abraham, 2021)</a:t>
            </a:r>
            <a:endParaRPr lang="en-US" sz="2400" dirty="0">
              <a:solidFill>
                <a:schemeClr val="tx1"/>
              </a:solidFill>
              <a:cs typeface="Times New Roman" panose="02020603050405020304" pitchFamily="18" charset="0"/>
            </a:endParaRPr>
          </a:p>
          <a:p>
            <a:pPr marL="731520" lvl="1" indent="-457200">
              <a:buFont typeface="+mj-lt"/>
              <a:buAutoNum type="arabicPeriod"/>
            </a:pPr>
            <a:r>
              <a:rPr lang="en-US" sz="2400" dirty="0" err="1">
                <a:solidFill>
                  <a:schemeClr val="tx1"/>
                </a:solidFill>
                <a:latin typeface="Consolas" panose="020B0609020204030204" pitchFamily="49" charset="0"/>
                <a:cs typeface="Times New Roman" panose="02020603050405020304" pitchFamily="18" charset="0"/>
              </a:rPr>
              <a:t>stackedev</a:t>
            </a:r>
            <a:r>
              <a:rPr lang="en-US" sz="2400" dirty="0">
                <a:solidFill>
                  <a:schemeClr val="tx1"/>
                </a:solidFill>
                <a:latin typeface="Consolas" panose="020B0609020204030204" pitchFamily="49" charset="0"/>
                <a:cs typeface="Times New Roman" panose="02020603050405020304" pitchFamily="18" charset="0"/>
              </a:rPr>
              <a:t> </a:t>
            </a:r>
            <a:r>
              <a:rPr lang="en-US" sz="2000" dirty="0">
                <a:solidFill>
                  <a:schemeClr val="tx1"/>
                </a:solidFill>
                <a:cs typeface="Times New Roman" panose="02020603050405020304" pitchFamily="18" charset="0"/>
              </a:rPr>
              <a:t>(Cunningham, 2021; Baker, 2021) </a:t>
            </a:r>
          </a:p>
          <a:p>
            <a:pPr marL="731520" lvl="1" indent="-457200">
              <a:buFont typeface="+mj-lt"/>
              <a:buAutoNum type="arabicPeriod"/>
            </a:pPr>
            <a:r>
              <a:rPr lang="en-US" sz="2400" b="1" dirty="0">
                <a:solidFill>
                  <a:schemeClr val="accent2">
                    <a:lumMod val="75000"/>
                  </a:schemeClr>
                </a:solidFill>
                <a:latin typeface="Consolas" panose="020B0609020204030204" pitchFamily="49" charset="0"/>
                <a:cs typeface="Times New Roman" panose="02020603050405020304" pitchFamily="18" charset="0"/>
              </a:rPr>
              <a:t>did2s</a:t>
            </a:r>
            <a:r>
              <a:rPr lang="en-US" sz="2400" dirty="0">
                <a:solidFill>
                  <a:schemeClr val="tx1"/>
                </a:solidFill>
                <a:latin typeface="Consolas" panose="020B0609020204030204" pitchFamily="49" charset="0"/>
                <a:cs typeface="Times New Roman" panose="02020603050405020304" pitchFamily="18" charset="0"/>
              </a:rPr>
              <a:t> </a:t>
            </a:r>
            <a:r>
              <a:rPr lang="en-US" sz="2000" dirty="0">
                <a:solidFill>
                  <a:schemeClr val="tx1"/>
                </a:solidFill>
                <a:cs typeface="Times New Roman" panose="02020603050405020304" pitchFamily="18" charset="0"/>
              </a:rPr>
              <a:t>(Gardner, 2021)</a:t>
            </a:r>
            <a:endParaRPr lang="en-US" sz="2400" dirty="0">
              <a:solidFill>
                <a:schemeClr val="tx1"/>
              </a:solidFill>
              <a:cs typeface="Times New Roman" panose="02020603050405020304" pitchFamily="18" charset="0"/>
            </a:endParaRPr>
          </a:p>
          <a:p>
            <a:pPr marL="731520" lvl="1" indent="-457200">
              <a:buFont typeface="+mj-lt"/>
              <a:buAutoNum type="arabicPeriod"/>
            </a:pPr>
            <a:r>
              <a:rPr lang="en-US" sz="2400" dirty="0" err="1">
                <a:solidFill>
                  <a:schemeClr val="tx1"/>
                </a:solidFill>
                <a:latin typeface="Consolas" panose="020B0609020204030204" pitchFamily="49" charset="0"/>
                <a:cs typeface="Times New Roman" panose="02020603050405020304" pitchFamily="18" charset="0"/>
              </a:rPr>
              <a:t>sdid</a:t>
            </a:r>
            <a:r>
              <a:rPr lang="en-US" sz="2400" dirty="0">
                <a:solidFill>
                  <a:schemeClr val="tx1"/>
                </a:solidFill>
                <a:latin typeface="Consolas" panose="020B0609020204030204" pitchFamily="49" charset="0"/>
                <a:cs typeface="Times New Roman" panose="02020603050405020304" pitchFamily="18" charset="0"/>
              </a:rPr>
              <a:t> </a:t>
            </a:r>
            <a:r>
              <a:rPr lang="en-US" sz="2000" dirty="0">
                <a:solidFill>
                  <a:schemeClr val="tx1"/>
                </a:solidFill>
                <a:cs typeface="Times New Roman" panose="02020603050405020304" pitchFamily="18" charset="0"/>
              </a:rPr>
              <a:t>(</a:t>
            </a:r>
            <a:r>
              <a:rPr lang="en-US" sz="2000" b="0" i="0" dirty="0" err="1">
                <a:solidFill>
                  <a:srgbClr val="24292F"/>
                </a:solidFill>
                <a:effectLst/>
                <a:cs typeface="Times New Roman" panose="02020603050405020304" pitchFamily="18" charset="0"/>
              </a:rPr>
              <a:t>Arkhangelsky</a:t>
            </a:r>
            <a:r>
              <a:rPr lang="en-US" sz="2000" b="0" i="0" dirty="0">
                <a:solidFill>
                  <a:srgbClr val="24292F"/>
                </a:solidFill>
                <a:effectLst/>
                <a:cs typeface="Times New Roman" panose="02020603050405020304" pitchFamily="18" charset="0"/>
              </a:rPr>
              <a:t> et al, 2019)</a:t>
            </a:r>
            <a:endParaRPr lang="en-US" sz="2400" dirty="0">
              <a:solidFill>
                <a:schemeClr val="tx1"/>
              </a:solidFill>
              <a:cs typeface="Times New Roman" panose="02020603050405020304" pitchFamily="18" charset="0"/>
            </a:endParaRPr>
          </a:p>
          <a:p>
            <a:pPr lvl="1"/>
            <a:endParaRPr lang="en-US" sz="2400" dirty="0">
              <a:solidFill>
                <a:schemeClr val="tx1"/>
              </a:solidFill>
              <a:cs typeface="Times New Roman" panose="02020603050405020304" pitchFamily="18" charset="0"/>
            </a:endParaRPr>
          </a:p>
          <a:p>
            <a:pPr lvl="1"/>
            <a:r>
              <a:rPr lang="en-US" sz="2400" dirty="0">
                <a:solidFill>
                  <a:schemeClr val="tx1"/>
                </a:solidFill>
                <a:cs typeface="Times New Roman" panose="02020603050405020304" pitchFamily="18" charset="0"/>
              </a:rPr>
              <a:t>Important question to consider: what is our </a:t>
            </a:r>
            <a:r>
              <a:rPr lang="en-US" sz="2400" b="1" dirty="0" err="1">
                <a:solidFill>
                  <a:schemeClr val="accent2">
                    <a:lumMod val="75000"/>
                  </a:schemeClr>
                </a:solidFill>
                <a:cs typeface="Times New Roman" panose="02020603050405020304" pitchFamily="18" charset="0"/>
              </a:rPr>
              <a:t>estimand</a:t>
            </a:r>
            <a:r>
              <a:rPr lang="en-US" sz="2400" dirty="0">
                <a:solidFill>
                  <a:schemeClr val="tx1"/>
                </a:solidFill>
                <a:cs typeface="Times New Roman" panose="02020603050405020304" pitchFamily="18" charset="0"/>
              </a:rPr>
              <a:t>? </a:t>
            </a:r>
          </a:p>
          <a:p>
            <a:pPr lvl="1"/>
            <a:r>
              <a:rPr lang="en-US" sz="2400" dirty="0">
                <a:solidFill>
                  <a:schemeClr val="tx1"/>
                </a:solidFill>
                <a:cs typeface="Times New Roman" panose="02020603050405020304" pitchFamily="18" charset="0"/>
              </a:rPr>
              <a:t>A handy resource: </a:t>
            </a:r>
            <a:r>
              <a:rPr lang="en-US" sz="2400" dirty="0">
                <a:solidFill>
                  <a:schemeClr val="tx1"/>
                </a:solidFill>
                <a:cs typeface="Times New Roman" panose="02020603050405020304" pitchFamily="18" charset="0"/>
                <a:hlinkClick r:id="rId3"/>
              </a:rPr>
              <a:t>https://asjadnaqvi.github.io/DiD/docs/code/06_twfe/</a:t>
            </a:r>
            <a:r>
              <a:rPr lang="en-US" sz="2400" dirty="0">
                <a:solidFill>
                  <a:schemeClr val="tx1"/>
                </a:solidFill>
                <a:cs typeface="Times New Roman" panose="02020603050405020304" pitchFamily="18" charset="0"/>
              </a:rPr>
              <a:t> </a:t>
            </a:r>
          </a:p>
          <a:p>
            <a:pPr lvl="1"/>
            <a:endParaRPr lang="en-US" sz="2400" dirty="0">
              <a:solidFill>
                <a:schemeClr val="tx1"/>
              </a:solidFill>
              <a:cs typeface="Times New Roman" panose="02020603050405020304" pitchFamily="18" charset="0"/>
            </a:endParaRPr>
          </a:p>
        </p:txBody>
      </p:sp>
    </p:spTree>
    <p:extLst>
      <p:ext uri="{BB962C8B-B14F-4D97-AF65-F5344CB8AC3E}">
        <p14:creationId xmlns:p14="http://schemas.microsoft.com/office/powerpoint/2010/main" val="677662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If you are willing to rule out dynamic effects…</a:t>
            </a:r>
            <a:endParaRPr lang="en-US" sz="3600" dirty="0">
              <a:latin typeface="Times New Roman" panose="02020603050405020304" pitchFamily="18" charset="0"/>
              <a:cs typeface="Times New Roman" panose="02020603050405020304" pitchFamily="18" charset="0"/>
            </a:endParaRPr>
          </a:p>
        </p:txBody>
      </p:sp>
      <p:sp>
        <p:nvSpPr>
          <p:cNvPr id="4" name="Content Placeholder 2">
            <a:extLst>
              <a:ext uri="{FF2B5EF4-FFF2-40B4-BE49-F238E27FC236}">
                <a16:creationId xmlns:a16="http://schemas.microsoft.com/office/drawing/2014/main" id="{0F8A2AA4-4F83-AF90-A2DF-3463A9BE5F94}"/>
              </a:ext>
            </a:extLst>
          </p:cNvPr>
          <p:cNvSpPr txBox="1">
            <a:spLocks/>
          </p:cNvSpPr>
          <p:nvPr/>
        </p:nvSpPr>
        <p:spPr>
          <a:xfrm>
            <a:off x="381000" y="2783412"/>
            <a:ext cx="10591799" cy="514138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lvl="1"/>
            <a:endParaRPr lang="fr-FR" sz="2400" dirty="0">
              <a:solidFill>
                <a:schemeClr val="tx1"/>
              </a:solidFill>
              <a:cs typeface="Times New Roman" panose="02020603050405020304" pitchFamily="18" charset="0"/>
            </a:endParaRPr>
          </a:p>
          <a:p>
            <a:pPr lvl="2"/>
            <a:endParaRPr lang="en-US" sz="2200" dirty="0">
              <a:solidFill>
                <a:schemeClr val="tx1"/>
              </a:solidFill>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9F46919E-EB07-9F35-015A-5A00A0F00E61}"/>
                  </a:ext>
                </a:extLst>
              </p:cNvPr>
              <p:cNvSpPr>
                <a:spLocks noGrp="1"/>
              </p:cNvSpPr>
              <p:nvPr>
                <p:ph idx="1"/>
              </p:nvPr>
            </p:nvSpPr>
            <p:spPr>
              <a:xfrm>
                <a:off x="609599" y="962232"/>
                <a:ext cx="10363199" cy="5217905"/>
              </a:xfrm>
            </p:spPr>
            <p:txBody>
              <a:bodyPr>
                <a:normAutofit/>
              </a:bodyPr>
              <a:lstStyle/>
              <a:p>
                <a:pPr marL="274320" lvl="1" indent="0">
                  <a:buNone/>
                </a:pP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𝑫𝑰</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𝑫</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𝑴</m:t>
                        </m:r>
                      </m:sub>
                    </m:sSub>
                  </m:oMath>
                </a14:m>
                <a:r>
                  <a:rPr lang="en-US" sz="2400" b="1" dirty="0">
                    <a:solidFill>
                      <a:schemeClr val="accent2">
                        <a:lumMod val="75000"/>
                      </a:schemeClr>
                    </a:solidFill>
                    <a:cs typeface="Times New Roman" panose="02020603050405020304" pitchFamily="18" charset="0"/>
                  </a:rPr>
                  <a:t> estimator</a:t>
                </a:r>
                <a:r>
                  <a:rPr lang="en-US" sz="2000" dirty="0">
                    <a:solidFill>
                      <a:schemeClr val="tx1"/>
                    </a:solidFill>
                    <a:cs typeface="Times New Roman" panose="02020603050405020304" pitchFamily="18" charset="0"/>
                  </a:rPr>
                  <a:t> </a:t>
                </a:r>
                <a:r>
                  <a:rPr lang="en-US" sz="2200" dirty="0">
                    <a:solidFill>
                      <a:schemeClr val="tx1"/>
                    </a:solidFill>
                    <a:cs typeface="Times New Roman" panose="02020603050405020304" pitchFamily="18" charset="0"/>
                  </a:rPr>
                  <a:t>(</a:t>
                </a:r>
                <a:r>
                  <a:rPr lang="fr-FR" sz="2200" dirty="0">
                    <a:solidFill>
                      <a:schemeClr val="tx1"/>
                    </a:solidFill>
                    <a:cs typeface="Times New Roman" panose="02020603050405020304" pitchFamily="18" charset="0"/>
                  </a:rPr>
                  <a:t>de Chaisemartin and D’</a:t>
                </a:r>
                <a:r>
                  <a:rPr lang="fr-FR" sz="2200" dirty="0" err="1">
                    <a:solidFill>
                      <a:schemeClr val="tx1"/>
                    </a:solidFill>
                    <a:cs typeface="Times New Roman" panose="02020603050405020304" pitchFamily="18" charset="0"/>
                  </a:rPr>
                  <a:t>Haultfoeuille</a:t>
                </a:r>
                <a:r>
                  <a:rPr lang="fr-FR" sz="2200" dirty="0">
                    <a:solidFill>
                      <a:schemeClr val="tx1"/>
                    </a:solidFill>
                    <a:cs typeface="Times New Roman" panose="02020603050405020304" pitchFamily="18" charset="0"/>
                  </a:rPr>
                  <a:t>, 2020, Imai and Kim,  2021)</a:t>
                </a:r>
              </a:p>
              <a:p>
                <a:pPr lvl="1"/>
                <a:r>
                  <a:rPr lang="fr-FR" sz="2400" dirty="0">
                    <a:solidFill>
                      <a:schemeClr val="tx1"/>
                    </a:solidFill>
                    <a:cs typeface="Times New Roman" panose="02020603050405020304" pitchFamily="18" charset="0"/>
                  </a:rPr>
                  <a:t>Direct </a:t>
                </a:r>
                <a:r>
                  <a:rPr lang="fr-FR" sz="2400" dirty="0" err="1">
                    <a:solidFill>
                      <a:schemeClr val="tx1"/>
                    </a:solidFill>
                    <a:cs typeface="Times New Roman" panose="02020603050405020304" pitchFamily="18" charset="0"/>
                  </a:rPr>
                  <a:t>comparison</a:t>
                </a:r>
                <a:r>
                  <a:rPr lang="fr-FR" sz="2400" dirty="0">
                    <a:solidFill>
                      <a:schemeClr val="tx1"/>
                    </a:solidFill>
                    <a:cs typeface="Times New Roman" panose="02020603050405020304" pitchFamily="18" charset="0"/>
                  </a:rPr>
                  <a:t> of </a:t>
                </a:r>
              </a:p>
              <a:p>
                <a:pPr marL="731520" lvl="1" indent="-457200">
                  <a:buFont typeface="+mj-lt"/>
                  <a:buAutoNum type="arabicPeriod"/>
                </a:pPr>
                <a:r>
                  <a:rPr lang="en-US" sz="2400" dirty="0">
                    <a:solidFill>
                      <a:schemeClr val="tx1"/>
                    </a:solidFill>
                    <a:cs typeface="Times New Roman" panose="02020603050405020304" pitchFamily="18" charset="0"/>
                  </a:rPr>
                  <a:t>The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𝑡</m:t>
                    </m:r>
                    <m:r>
                      <a:rPr lang="en-US" sz="2400" b="0" i="1" smtClean="0">
                        <a:solidFill>
                          <a:schemeClr val="tx1"/>
                        </a:solidFill>
                        <a:latin typeface="Cambria Math" panose="02040503050406030204" pitchFamily="18" charset="0"/>
                        <a:cs typeface="Times New Roman" panose="02020603050405020304" pitchFamily="18" charset="0"/>
                      </a:rPr>
                      <m:t>−1</m:t>
                    </m:r>
                  </m:oMath>
                </a14:m>
                <a:r>
                  <a:rPr lang="en-US" sz="2400" dirty="0">
                    <a:solidFill>
                      <a:schemeClr val="tx1"/>
                    </a:solidFill>
                    <a:cs typeface="Times New Roman" panose="02020603050405020304" pitchFamily="18" charset="0"/>
                  </a:rPr>
                  <a:t> to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𝑡</m:t>
                    </m:r>
                  </m:oMath>
                </a14:m>
                <a:r>
                  <a:rPr lang="en-US" sz="2400" dirty="0">
                    <a:solidFill>
                      <a:schemeClr val="tx1"/>
                    </a:solidFill>
                    <a:cs typeface="Times New Roman" panose="02020603050405020304" pitchFamily="18" charset="0"/>
                  </a:rPr>
                  <a:t> outcome evolution for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𝑢𝑛𝑡𝑟𝑒𝑎𝑡𝑒𝑑</m:t>
                    </m:r>
                    <m:r>
                      <a:rPr lang="en-US" sz="2400" b="0" i="1" smtClean="0">
                        <a:solidFill>
                          <a:schemeClr val="tx1"/>
                        </a:solidFill>
                        <a:latin typeface="Cambria Math" panose="02040503050406030204" pitchFamily="18" charset="0"/>
                        <a:cs typeface="Times New Roman" panose="02020603050405020304" pitchFamily="18" charset="0"/>
                      </a:rPr>
                      <m:t>→</m:t>
                    </m:r>
                    <m:r>
                      <a:rPr lang="en-US" sz="2400" b="0" i="1" smtClean="0">
                        <a:solidFill>
                          <a:schemeClr val="tx1"/>
                        </a:solidFill>
                        <a:latin typeface="Cambria Math" panose="02040503050406030204" pitchFamily="18" charset="0"/>
                        <a:cs typeface="Times New Roman" panose="02020603050405020304" pitchFamily="18" charset="0"/>
                      </a:rPr>
                      <m:t>𝑡𝑟𝑒𝑎𝑡𝑒𝑑</m:t>
                    </m:r>
                    <m:r>
                      <a:rPr lang="en-US" sz="2400" b="0" i="1" smtClean="0">
                        <a:solidFill>
                          <a:schemeClr val="tx1"/>
                        </a:solidFill>
                        <a:latin typeface="Cambria Math" panose="02040503050406030204" pitchFamily="18" charset="0"/>
                        <a:cs typeface="Times New Roman" panose="02020603050405020304" pitchFamily="18" charset="0"/>
                      </a:rPr>
                      <m:t> </m:t>
                    </m:r>
                  </m:oMath>
                </a14:m>
                <a:r>
                  <a:rPr lang="en-US" sz="2400" dirty="0">
                    <a:solidFill>
                      <a:schemeClr val="tx1"/>
                    </a:solidFill>
                    <a:cs typeface="Times New Roman" panose="02020603050405020304" pitchFamily="18" charset="0"/>
                  </a:rPr>
                  <a:t>groups </a:t>
                </a:r>
              </a:p>
              <a:p>
                <a:pPr marL="731520" lvl="1" indent="-457200">
                  <a:buFont typeface="+mj-lt"/>
                  <a:buAutoNum type="arabicPeriod"/>
                </a:pPr>
                <a:r>
                  <a:rPr lang="en-US" sz="2400" dirty="0">
                    <a:solidFill>
                      <a:schemeClr val="tx1"/>
                    </a:solidFill>
                    <a:cs typeface="Times New Roman" panose="02020603050405020304" pitchFamily="18" charset="0"/>
                  </a:rPr>
                  <a:t>Groups untreated at both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𝑡</m:t>
                    </m:r>
                    <m:r>
                      <a:rPr lang="en-US" sz="2400" b="0" i="1" smtClean="0">
                        <a:solidFill>
                          <a:schemeClr val="tx1"/>
                        </a:solidFill>
                        <a:latin typeface="Cambria Math" panose="02040503050406030204" pitchFamily="18" charset="0"/>
                        <a:cs typeface="Times New Roman" panose="02020603050405020304" pitchFamily="18" charset="0"/>
                      </a:rPr>
                      <m:t>−1</m:t>
                    </m:r>
                  </m:oMath>
                </a14:m>
                <a:r>
                  <a:rPr lang="en-US" sz="2400" dirty="0">
                    <a:solidFill>
                      <a:schemeClr val="tx1"/>
                    </a:solidFill>
                    <a:cs typeface="Times New Roman" panose="02020603050405020304" pitchFamily="18" charset="0"/>
                  </a:rPr>
                  <a:t> and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𝑡</m:t>
                    </m:r>
                  </m:oMath>
                </a14:m>
                <a:endParaRPr lang="en-US" sz="2400" b="0" dirty="0">
                  <a:solidFill>
                    <a:schemeClr val="tx1"/>
                  </a:solidFill>
                  <a:cs typeface="Times New Roman" panose="02020603050405020304" pitchFamily="18" charset="0"/>
                </a:endParaRPr>
              </a:p>
              <a:p>
                <a:pPr marL="731520" lvl="1" indent="-457200">
                  <a:buFont typeface="+mj-lt"/>
                  <a:buAutoNum type="arabicPeriod"/>
                </a:pPr>
                <a:endParaRPr lang="fr-FR" sz="2400" dirty="0">
                  <a:solidFill>
                    <a:schemeClr val="tx1"/>
                  </a:solidFill>
                  <a:cs typeface="Times New Roman" panose="02020603050405020304" pitchFamily="18" charset="0"/>
                </a:endParaRPr>
              </a:p>
              <a:p>
                <a:r>
                  <a:rPr lang="en-US" sz="2400" dirty="0"/>
                  <a:t>Note: If you also have “switchers out” of treatment, can include these</a:t>
                </a:r>
              </a:p>
              <a:p>
                <a:r>
                  <a:rPr lang="en-US" sz="2400" dirty="0"/>
                  <a:t>Can test parallel trends assumptions with placebos</a:t>
                </a:r>
              </a:p>
              <a:p>
                <a:r>
                  <a:rPr lang="en-US" sz="2400" dirty="0"/>
                  <a:t>Estimated in R package </a:t>
                </a:r>
                <a:r>
                  <a:rPr lang="en-US" sz="2000" dirty="0" err="1">
                    <a:latin typeface="Consolas" panose="020B0609020204030204" pitchFamily="49" charset="0"/>
                  </a:rPr>
                  <a:t>DIDmultiplegt</a:t>
                </a:r>
                <a:r>
                  <a:rPr lang="en-US" sz="2400" dirty="0"/>
                  <a:t> (Zhang and </a:t>
                </a:r>
                <a:r>
                  <a:rPr lang="fr-FR" sz="2400" dirty="0">
                    <a:solidFill>
                      <a:schemeClr val="tx1"/>
                    </a:solidFill>
                    <a:cs typeface="Times New Roman" panose="02020603050405020304" pitchFamily="18" charset="0"/>
                  </a:rPr>
                  <a:t>de Chaisemartin 2020)</a:t>
                </a:r>
                <a:endParaRPr lang="en-US" sz="2400" dirty="0"/>
              </a:p>
            </p:txBody>
          </p:sp>
        </mc:Choice>
        <mc:Fallback xmlns="">
          <p:sp>
            <p:nvSpPr>
              <p:cNvPr id="6" name="Content Placeholder 5">
                <a:extLst>
                  <a:ext uri="{FF2B5EF4-FFF2-40B4-BE49-F238E27FC236}">
                    <a16:creationId xmlns:a16="http://schemas.microsoft.com/office/drawing/2014/main" id="{9F46919E-EB07-9F35-015A-5A00A0F00E61}"/>
                  </a:ext>
                </a:extLst>
              </p:cNvPr>
              <p:cNvSpPr>
                <a:spLocks noGrp="1" noRot="1" noChangeAspect="1" noMove="1" noResize="1" noEditPoints="1" noAdjustHandles="1" noChangeArrowheads="1" noChangeShapeType="1" noTextEdit="1"/>
              </p:cNvSpPr>
              <p:nvPr>
                <p:ph idx="1"/>
              </p:nvPr>
            </p:nvSpPr>
            <p:spPr>
              <a:xfrm>
                <a:off x="609599" y="962232"/>
                <a:ext cx="10363199" cy="5217905"/>
              </a:xfrm>
              <a:blipFill>
                <a:blip r:embed="rId3"/>
                <a:stretch>
                  <a:fillRect l="-412" t="-1636"/>
                </a:stretch>
              </a:blipFill>
            </p:spPr>
            <p:txBody>
              <a:bodyPr/>
              <a:lstStyle/>
              <a:p>
                <a:r>
                  <a:rPr lang="en-CA">
                    <a:noFill/>
                  </a:rPr>
                  <a:t> </a:t>
                </a:r>
              </a:p>
            </p:txBody>
          </p:sp>
        </mc:Fallback>
      </mc:AlternateContent>
      <p:pic>
        <p:nvPicPr>
          <p:cNvPr id="11" name="Picture 2" descr="RStudio - RStudio">
            <a:extLst>
              <a:ext uri="{FF2B5EF4-FFF2-40B4-BE49-F238E27FC236}">
                <a16:creationId xmlns:a16="http://schemas.microsoft.com/office/drawing/2014/main" id="{DBA4E378-02CD-95EE-49E8-722DB7B841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137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…but we </a:t>
            </a:r>
            <a:r>
              <a:rPr lang="en-US" sz="3600" b="1" dirty="0">
                <a:cs typeface="Times New Roman" panose="02020603050405020304" pitchFamily="18" charset="0"/>
              </a:rPr>
              <a:t>want </a:t>
            </a:r>
            <a:r>
              <a:rPr lang="en-US" sz="3600" dirty="0">
                <a:cs typeface="Times New Roman" panose="02020603050405020304" pitchFamily="18" charset="0"/>
              </a:rPr>
              <a:t>dynamic effects!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066800"/>
                <a:ext cx="10591799" cy="5141388"/>
              </a:xfrm>
            </p:spPr>
            <p:txBody>
              <a:bodyPr>
                <a:noAutofit/>
              </a:bodyPr>
              <a:lstStyle/>
              <a:p>
                <a:pPr lvl="1"/>
                <a:r>
                  <a:rPr lang="en-US" sz="2400" dirty="0">
                    <a:solidFill>
                      <a:schemeClr val="tx1"/>
                    </a:solidFill>
                    <a:cs typeface="Times New Roman" panose="02020603050405020304" pitchFamily="18" charset="0"/>
                  </a:rPr>
                  <a:t>If treatment effects differ across periods, then we must modify parallel trends assumption: </a:t>
                </a:r>
              </a:p>
              <a:p>
                <a:pPr marL="274320" lvl="1" indent="0">
                  <a:buNone/>
                </a:pPr>
                <a:endParaRPr lang="en-US" sz="2400" dirty="0">
                  <a:solidFill>
                    <a:schemeClr val="tx1"/>
                  </a:solidFill>
                  <a:cs typeface="Times New Roman" panose="02020603050405020304" pitchFamily="18" charset="0"/>
                </a:endParaRPr>
              </a:p>
              <a:p>
                <a:pPr marL="274320" lvl="1" indent="0">
                  <a:buNone/>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𝔼</m:t>
                      </m:r>
                      <m:r>
                        <a:rPr lang="en-US" sz="2400" b="0" i="1" smtClean="0">
                          <a:solidFill>
                            <a:schemeClr val="tx1"/>
                          </a:solidFill>
                          <a:latin typeface="Cambria Math" panose="02040503050406030204" pitchFamily="18" charset="0"/>
                          <a:cs typeface="Times New Roman" panose="02020603050405020304" pitchFamily="18" charset="0"/>
                        </a:rPr>
                        <m:t>[</m:t>
                      </m:r>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𝑌</m:t>
                          </m:r>
                        </m:e>
                        <m:sub>
                          <m:r>
                            <a:rPr lang="en-US" sz="2400" b="0" i="1" smtClean="0">
                              <a:solidFill>
                                <a:schemeClr val="tx1"/>
                              </a:solidFill>
                              <a:latin typeface="Cambria Math" panose="02040503050406030204" pitchFamily="18" charset="0"/>
                              <a:cs typeface="Times New Roman" panose="02020603050405020304" pitchFamily="18" charset="0"/>
                            </a:rPr>
                            <m:t>𝑔</m:t>
                          </m:r>
                          <m:r>
                            <a:rPr lang="en-US" sz="2400" b="0" i="1" smtClean="0">
                              <a:solidFill>
                                <a:schemeClr val="tx1"/>
                              </a:solidFill>
                              <a:latin typeface="Cambria Math" panose="02040503050406030204" pitchFamily="18" charset="0"/>
                              <a:cs typeface="Times New Roman" panose="02020603050405020304" pitchFamily="18" charset="0"/>
                            </a:rPr>
                            <m:t>,</m:t>
                          </m:r>
                          <m:r>
                            <a:rPr lang="en-US" sz="2400" b="0" i="1" smtClean="0">
                              <a:solidFill>
                                <a:schemeClr val="tx1"/>
                              </a:solidFill>
                              <a:latin typeface="Cambria Math" panose="02040503050406030204" pitchFamily="18" charset="0"/>
                              <a:cs typeface="Times New Roman" panose="02020603050405020304" pitchFamily="18" charset="0"/>
                            </a:rPr>
                            <m:t>𝑡</m:t>
                          </m:r>
                        </m:sub>
                      </m:sSub>
                      <m:d>
                        <m:dPr>
                          <m:ctrlPr>
                            <a:rPr lang="en-US" sz="2400" b="0" i="1" smtClean="0">
                              <a:solidFill>
                                <a:schemeClr val="tx1"/>
                              </a:solidFill>
                              <a:latin typeface="Cambria Math" panose="02040503050406030204" pitchFamily="18" charset="0"/>
                              <a:cs typeface="Times New Roman" panose="02020603050405020304" pitchFamily="18" charset="0"/>
                            </a:rPr>
                          </m:ctrlPr>
                        </m:dPr>
                        <m:e>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1" i="1" smtClean="0">
                                  <a:solidFill>
                                    <a:schemeClr val="tx1"/>
                                  </a:solidFill>
                                  <a:latin typeface="Cambria Math" panose="02040503050406030204" pitchFamily="18" charset="0"/>
                                  <a:cs typeface="Times New Roman" panose="02020603050405020304" pitchFamily="18" charset="0"/>
                                </a:rPr>
                                <m:t>𝟎</m:t>
                              </m:r>
                            </m:e>
                            <m:sub>
                              <m:r>
                                <a:rPr lang="en-US" sz="2400" b="0" i="1" smtClean="0">
                                  <a:solidFill>
                                    <a:schemeClr val="tx1"/>
                                  </a:solidFill>
                                  <a:latin typeface="Cambria Math" panose="02040503050406030204" pitchFamily="18" charset="0"/>
                                  <a:cs typeface="Times New Roman" panose="02020603050405020304" pitchFamily="18" charset="0"/>
                                </a:rPr>
                                <m:t>𝑡</m:t>
                              </m:r>
                            </m:sub>
                          </m:sSub>
                        </m:e>
                      </m:d>
                      <m:r>
                        <a:rPr lang="en-US" sz="2400" b="0" i="1" smtClean="0">
                          <a:solidFill>
                            <a:schemeClr val="tx1"/>
                          </a:solidFill>
                          <a:latin typeface="Cambria Math" panose="02040503050406030204" pitchFamily="18" charset="0"/>
                          <a:cs typeface="Times New Roman" panose="02020603050405020304" pitchFamily="18" charset="0"/>
                        </a:rPr>
                        <m:t>−</m:t>
                      </m:r>
                      <m:sSub>
                        <m:sSubPr>
                          <m:ctrlPr>
                            <a:rPr lang="en-US" sz="2400" i="1">
                              <a:solidFill>
                                <a:schemeClr val="tx1"/>
                              </a:solidFill>
                              <a:latin typeface="Cambria Math" panose="02040503050406030204" pitchFamily="18" charset="0"/>
                              <a:cs typeface="Times New Roman" panose="02020603050405020304" pitchFamily="18" charset="0"/>
                            </a:rPr>
                          </m:ctrlPr>
                        </m:sSubPr>
                        <m:e>
                          <m:r>
                            <a:rPr lang="en-US" sz="2400" i="1">
                              <a:solidFill>
                                <a:schemeClr val="tx1"/>
                              </a:solidFill>
                              <a:latin typeface="Cambria Math" panose="02040503050406030204" pitchFamily="18" charset="0"/>
                              <a:cs typeface="Times New Roman" panose="02020603050405020304" pitchFamily="18" charset="0"/>
                            </a:rPr>
                            <m:t>𝑌</m:t>
                          </m:r>
                        </m:e>
                        <m:sub>
                          <m:r>
                            <a:rPr lang="en-US" sz="2400" i="1">
                              <a:solidFill>
                                <a:schemeClr val="tx1"/>
                              </a:solidFill>
                              <a:latin typeface="Cambria Math" panose="02040503050406030204" pitchFamily="18" charset="0"/>
                              <a:cs typeface="Times New Roman" panose="02020603050405020304" pitchFamily="18" charset="0"/>
                            </a:rPr>
                            <m:t>𝑔</m:t>
                          </m:r>
                          <m:r>
                            <a:rPr lang="en-US" sz="2400" i="1">
                              <a:solidFill>
                                <a:schemeClr val="tx1"/>
                              </a:solidFill>
                              <a:latin typeface="Cambria Math" panose="02040503050406030204" pitchFamily="18" charset="0"/>
                              <a:cs typeface="Times New Roman" panose="02020603050405020304" pitchFamily="18" charset="0"/>
                            </a:rPr>
                            <m:t>,</m:t>
                          </m:r>
                          <m:r>
                            <a:rPr lang="en-US" sz="2400" i="1">
                              <a:solidFill>
                                <a:schemeClr val="tx1"/>
                              </a:solidFill>
                              <a:latin typeface="Cambria Math" panose="02040503050406030204" pitchFamily="18" charset="0"/>
                              <a:cs typeface="Times New Roman" panose="02020603050405020304" pitchFamily="18" charset="0"/>
                            </a:rPr>
                            <m:t>𝑡</m:t>
                          </m:r>
                          <m:r>
                            <a:rPr lang="en-US" sz="2400" b="0" i="1" smtClean="0">
                              <a:solidFill>
                                <a:schemeClr val="tx1"/>
                              </a:solidFill>
                              <a:latin typeface="Cambria Math" panose="02040503050406030204" pitchFamily="18" charset="0"/>
                              <a:cs typeface="Times New Roman" panose="02020603050405020304" pitchFamily="18" charset="0"/>
                            </a:rPr>
                            <m:t>−1</m:t>
                          </m:r>
                        </m:sub>
                      </m:sSub>
                      <m:d>
                        <m:dPr>
                          <m:ctrlPr>
                            <a:rPr lang="en-US" sz="2400" i="1">
                              <a:solidFill>
                                <a:schemeClr val="tx1"/>
                              </a:solidFill>
                              <a:latin typeface="Cambria Math" panose="02040503050406030204" pitchFamily="18" charset="0"/>
                              <a:cs typeface="Times New Roman" panose="02020603050405020304" pitchFamily="18" charset="0"/>
                            </a:rPr>
                          </m:ctrlPr>
                        </m:dPr>
                        <m:e>
                          <m:sSub>
                            <m:sSubPr>
                              <m:ctrlPr>
                                <a:rPr lang="en-US" sz="2400" i="1">
                                  <a:solidFill>
                                    <a:schemeClr val="tx1"/>
                                  </a:solidFill>
                                  <a:latin typeface="Cambria Math" panose="02040503050406030204" pitchFamily="18" charset="0"/>
                                  <a:cs typeface="Times New Roman" panose="02020603050405020304" pitchFamily="18" charset="0"/>
                                </a:rPr>
                              </m:ctrlPr>
                            </m:sSubPr>
                            <m:e>
                              <m:r>
                                <a:rPr lang="en-US" sz="2400" b="1" i="1">
                                  <a:solidFill>
                                    <a:schemeClr val="tx1"/>
                                  </a:solidFill>
                                  <a:latin typeface="Cambria Math" panose="02040503050406030204" pitchFamily="18" charset="0"/>
                                  <a:cs typeface="Times New Roman" panose="02020603050405020304" pitchFamily="18" charset="0"/>
                                </a:rPr>
                                <m:t>𝟎</m:t>
                              </m:r>
                            </m:e>
                            <m:sub>
                              <m:r>
                                <a:rPr lang="en-US" sz="2400" i="1">
                                  <a:solidFill>
                                    <a:schemeClr val="tx1"/>
                                  </a:solidFill>
                                  <a:latin typeface="Cambria Math" panose="02040503050406030204" pitchFamily="18" charset="0"/>
                                  <a:cs typeface="Times New Roman" panose="02020603050405020304" pitchFamily="18" charset="0"/>
                                </a:rPr>
                                <m:t>𝑡</m:t>
                              </m:r>
                              <m:r>
                                <a:rPr lang="en-US" sz="2400" b="0" i="1" smtClean="0">
                                  <a:solidFill>
                                    <a:schemeClr val="tx1"/>
                                  </a:solidFill>
                                  <a:latin typeface="Cambria Math" panose="02040503050406030204" pitchFamily="18" charset="0"/>
                                  <a:cs typeface="Times New Roman" panose="02020603050405020304" pitchFamily="18" charset="0"/>
                                </a:rPr>
                                <m:t>−1</m:t>
                              </m:r>
                            </m:sub>
                          </m:sSub>
                        </m:e>
                      </m:d>
                      <m:r>
                        <a:rPr lang="en-US" sz="2400" b="0" i="1" smtClean="0">
                          <a:solidFill>
                            <a:schemeClr val="tx1"/>
                          </a:solidFill>
                          <a:latin typeface="Cambria Math" panose="02040503050406030204" pitchFamily="18" charset="0"/>
                          <a:cs typeface="Times New Roman" panose="02020603050405020304" pitchFamily="18" charset="0"/>
                        </a:rPr>
                        <m:t>]=</m:t>
                      </m:r>
                      <m:r>
                        <a:rPr lang="en-US" sz="2400" i="1">
                          <a:solidFill>
                            <a:schemeClr val="tx1"/>
                          </a:solidFill>
                          <a:latin typeface="Cambria Math" panose="02040503050406030204" pitchFamily="18" charset="0"/>
                          <a:cs typeface="Times New Roman" panose="02020603050405020304" pitchFamily="18" charset="0"/>
                        </a:rPr>
                        <m:t>𝔼</m:t>
                      </m:r>
                      <m:r>
                        <a:rPr lang="en-US" sz="2400" i="1">
                          <a:solidFill>
                            <a:schemeClr val="tx1"/>
                          </a:solidFill>
                          <a:latin typeface="Cambria Math" panose="02040503050406030204" pitchFamily="18" charset="0"/>
                          <a:cs typeface="Times New Roman" panose="02020603050405020304" pitchFamily="18" charset="0"/>
                        </a:rPr>
                        <m:t>[</m:t>
                      </m:r>
                      <m:sSub>
                        <m:sSubPr>
                          <m:ctrlPr>
                            <a:rPr lang="en-US" sz="2400" i="1">
                              <a:solidFill>
                                <a:schemeClr val="tx1"/>
                              </a:solidFill>
                              <a:latin typeface="Cambria Math" panose="02040503050406030204" pitchFamily="18" charset="0"/>
                              <a:cs typeface="Times New Roman" panose="02020603050405020304" pitchFamily="18" charset="0"/>
                            </a:rPr>
                          </m:ctrlPr>
                        </m:sSubPr>
                        <m:e>
                          <m:r>
                            <a:rPr lang="en-US" sz="2400" i="1">
                              <a:solidFill>
                                <a:schemeClr val="tx1"/>
                              </a:solidFill>
                              <a:latin typeface="Cambria Math" panose="02040503050406030204" pitchFamily="18" charset="0"/>
                              <a:cs typeface="Times New Roman" panose="02020603050405020304" pitchFamily="18" charset="0"/>
                            </a:rPr>
                            <m:t>𝑌</m:t>
                          </m:r>
                        </m:e>
                        <m:sub>
                          <m:sSup>
                            <m:sSupPr>
                              <m:ctrlPr>
                                <a:rPr lang="en-US" sz="2400" b="0" i="1" smtClean="0">
                                  <a:solidFill>
                                    <a:schemeClr val="tx1"/>
                                  </a:solidFill>
                                  <a:latin typeface="Cambria Math" panose="02040503050406030204" pitchFamily="18" charset="0"/>
                                  <a:cs typeface="Times New Roman" panose="02020603050405020304" pitchFamily="18" charset="0"/>
                                </a:rPr>
                              </m:ctrlPr>
                            </m:sSupPr>
                            <m:e>
                              <m:r>
                                <a:rPr lang="en-US" sz="2400" i="1">
                                  <a:solidFill>
                                    <a:schemeClr val="tx1"/>
                                  </a:solidFill>
                                  <a:latin typeface="Cambria Math" panose="02040503050406030204" pitchFamily="18" charset="0"/>
                                  <a:cs typeface="Times New Roman" panose="02020603050405020304" pitchFamily="18" charset="0"/>
                                </a:rPr>
                                <m:t>𝑔</m:t>
                              </m:r>
                            </m:e>
                            <m:sup>
                              <m:r>
                                <a:rPr lang="en-US" sz="2400" b="0" i="1" smtClean="0">
                                  <a:solidFill>
                                    <a:schemeClr val="tx1"/>
                                  </a:solidFill>
                                  <a:latin typeface="Cambria Math" panose="02040503050406030204" pitchFamily="18" charset="0"/>
                                  <a:cs typeface="Times New Roman" panose="02020603050405020304" pitchFamily="18" charset="0"/>
                                </a:rPr>
                                <m:t>′</m:t>
                              </m:r>
                            </m:sup>
                          </m:sSup>
                          <m:r>
                            <a:rPr lang="en-US" sz="2400" i="1">
                              <a:solidFill>
                                <a:schemeClr val="tx1"/>
                              </a:solidFill>
                              <a:latin typeface="Cambria Math" panose="02040503050406030204" pitchFamily="18" charset="0"/>
                              <a:cs typeface="Times New Roman" panose="02020603050405020304" pitchFamily="18" charset="0"/>
                            </a:rPr>
                            <m:t>,</m:t>
                          </m:r>
                          <m:r>
                            <a:rPr lang="en-US" sz="2400" i="1">
                              <a:solidFill>
                                <a:schemeClr val="tx1"/>
                              </a:solidFill>
                              <a:latin typeface="Cambria Math" panose="02040503050406030204" pitchFamily="18" charset="0"/>
                              <a:cs typeface="Times New Roman" panose="02020603050405020304" pitchFamily="18" charset="0"/>
                            </a:rPr>
                            <m:t>𝑡</m:t>
                          </m:r>
                        </m:sub>
                      </m:sSub>
                      <m:d>
                        <m:dPr>
                          <m:ctrlPr>
                            <a:rPr lang="en-US" sz="2400" i="1">
                              <a:solidFill>
                                <a:schemeClr val="tx1"/>
                              </a:solidFill>
                              <a:latin typeface="Cambria Math" panose="02040503050406030204" pitchFamily="18" charset="0"/>
                              <a:cs typeface="Times New Roman" panose="02020603050405020304" pitchFamily="18" charset="0"/>
                            </a:rPr>
                          </m:ctrlPr>
                        </m:dPr>
                        <m:e>
                          <m:sSub>
                            <m:sSubPr>
                              <m:ctrlPr>
                                <a:rPr lang="en-US" sz="2400" i="1">
                                  <a:solidFill>
                                    <a:schemeClr val="tx1"/>
                                  </a:solidFill>
                                  <a:latin typeface="Cambria Math" panose="02040503050406030204" pitchFamily="18" charset="0"/>
                                  <a:cs typeface="Times New Roman" panose="02020603050405020304" pitchFamily="18" charset="0"/>
                                </a:rPr>
                              </m:ctrlPr>
                            </m:sSubPr>
                            <m:e>
                              <m:r>
                                <a:rPr lang="en-US" sz="2400" b="1" i="1">
                                  <a:solidFill>
                                    <a:schemeClr val="tx1"/>
                                  </a:solidFill>
                                  <a:latin typeface="Cambria Math" panose="02040503050406030204" pitchFamily="18" charset="0"/>
                                  <a:cs typeface="Times New Roman" panose="02020603050405020304" pitchFamily="18" charset="0"/>
                                </a:rPr>
                                <m:t>𝟎</m:t>
                              </m:r>
                            </m:e>
                            <m:sub>
                              <m:r>
                                <a:rPr lang="en-US" sz="2400" i="1">
                                  <a:solidFill>
                                    <a:schemeClr val="tx1"/>
                                  </a:solidFill>
                                  <a:latin typeface="Cambria Math" panose="02040503050406030204" pitchFamily="18" charset="0"/>
                                  <a:cs typeface="Times New Roman" panose="02020603050405020304" pitchFamily="18" charset="0"/>
                                </a:rPr>
                                <m:t>𝑡</m:t>
                              </m:r>
                            </m:sub>
                          </m:sSub>
                        </m:e>
                      </m:d>
                      <m:r>
                        <a:rPr lang="en-US" sz="2400" i="1">
                          <a:solidFill>
                            <a:schemeClr val="tx1"/>
                          </a:solidFill>
                          <a:latin typeface="Cambria Math" panose="02040503050406030204" pitchFamily="18" charset="0"/>
                          <a:cs typeface="Times New Roman" panose="02020603050405020304" pitchFamily="18" charset="0"/>
                        </a:rPr>
                        <m:t>−</m:t>
                      </m:r>
                      <m:sSub>
                        <m:sSubPr>
                          <m:ctrlPr>
                            <a:rPr lang="en-US" sz="2400" i="1">
                              <a:solidFill>
                                <a:schemeClr val="tx1"/>
                              </a:solidFill>
                              <a:latin typeface="Cambria Math" panose="02040503050406030204" pitchFamily="18" charset="0"/>
                              <a:cs typeface="Times New Roman" panose="02020603050405020304" pitchFamily="18" charset="0"/>
                            </a:rPr>
                          </m:ctrlPr>
                        </m:sSubPr>
                        <m:e>
                          <m:r>
                            <a:rPr lang="en-US" sz="2400" i="1">
                              <a:solidFill>
                                <a:schemeClr val="tx1"/>
                              </a:solidFill>
                              <a:latin typeface="Cambria Math" panose="02040503050406030204" pitchFamily="18" charset="0"/>
                              <a:cs typeface="Times New Roman" panose="02020603050405020304" pitchFamily="18" charset="0"/>
                            </a:rPr>
                            <m:t>𝑌</m:t>
                          </m:r>
                        </m:e>
                        <m:sub>
                          <m:sSup>
                            <m:sSupPr>
                              <m:ctrlPr>
                                <a:rPr lang="en-US" sz="2400" b="0" i="1" smtClean="0">
                                  <a:solidFill>
                                    <a:schemeClr val="tx1"/>
                                  </a:solidFill>
                                  <a:latin typeface="Cambria Math" panose="02040503050406030204" pitchFamily="18" charset="0"/>
                                  <a:cs typeface="Times New Roman" panose="02020603050405020304" pitchFamily="18" charset="0"/>
                                </a:rPr>
                              </m:ctrlPr>
                            </m:sSupPr>
                            <m:e>
                              <m:r>
                                <a:rPr lang="en-US" sz="2400" i="1">
                                  <a:solidFill>
                                    <a:schemeClr val="tx1"/>
                                  </a:solidFill>
                                  <a:latin typeface="Cambria Math" panose="02040503050406030204" pitchFamily="18" charset="0"/>
                                  <a:cs typeface="Times New Roman" panose="02020603050405020304" pitchFamily="18" charset="0"/>
                                </a:rPr>
                                <m:t>𝑔</m:t>
                              </m:r>
                            </m:e>
                            <m:sup>
                              <m:r>
                                <a:rPr lang="en-US" sz="2400" b="0" i="1" smtClean="0">
                                  <a:solidFill>
                                    <a:schemeClr val="tx1"/>
                                  </a:solidFill>
                                  <a:latin typeface="Cambria Math" panose="02040503050406030204" pitchFamily="18" charset="0"/>
                                  <a:cs typeface="Times New Roman" panose="02020603050405020304" pitchFamily="18" charset="0"/>
                                </a:rPr>
                                <m:t>′</m:t>
                              </m:r>
                            </m:sup>
                          </m:sSup>
                          <m:r>
                            <a:rPr lang="en-US" sz="2400" i="1">
                              <a:solidFill>
                                <a:schemeClr val="tx1"/>
                              </a:solidFill>
                              <a:latin typeface="Cambria Math" panose="02040503050406030204" pitchFamily="18" charset="0"/>
                              <a:cs typeface="Times New Roman" panose="02020603050405020304" pitchFamily="18" charset="0"/>
                            </a:rPr>
                            <m:t>,</m:t>
                          </m:r>
                          <m:r>
                            <a:rPr lang="en-US" sz="2400" i="1">
                              <a:solidFill>
                                <a:schemeClr val="tx1"/>
                              </a:solidFill>
                              <a:latin typeface="Cambria Math" panose="02040503050406030204" pitchFamily="18" charset="0"/>
                              <a:cs typeface="Times New Roman" panose="02020603050405020304" pitchFamily="18" charset="0"/>
                            </a:rPr>
                            <m:t>𝑡</m:t>
                          </m:r>
                          <m:r>
                            <a:rPr lang="en-US" sz="2400" i="1">
                              <a:solidFill>
                                <a:schemeClr val="tx1"/>
                              </a:solidFill>
                              <a:latin typeface="Cambria Math" panose="02040503050406030204" pitchFamily="18" charset="0"/>
                              <a:cs typeface="Times New Roman" panose="02020603050405020304" pitchFamily="18" charset="0"/>
                            </a:rPr>
                            <m:t>−1</m:t>
                          </m:r>
                        </m:sub>
                      </m:sSub>
                      <m:d>
                        <m:dPr>
                          <m:ctrlPr>
                            <a:rPr lang="en-US" sz="2400" i="1">
                              <a:solidFill>
                                <a:schemeClr val="tx1"/>
                              </a:solidFill>
                              <a:latin typeface="Cambria Math" panose="02040503050406030204" pitchFamily="18" charset="0"/>
                              <a:cs typeface="Times New Roman" panose="02020603050405020304" pitchFamily="18" charset="0"/>
                            </a:rPr>
                          </m:ctrlPr>
                        </m:dPr>
                        <m:e>
                          <m:sSub>
                            <m:sSubPr>
                              <m:ctrlPr>
                                <a:rPr lang="en-US" sz="2400" i="1">
                                  <a:solidFill>
                                    <a:schemeClr val="tx1"/>
                                  </a:solidFill>
                                  <a:latin typeface="Cambria Math" panose="02040503050406030204" pitchFamily="18" charset="0"/>
                                  <a:cs typeface="Times New Roman" panose="02020603050405020304" pitchFamily="18" charset="0"/>
                                </a:rPr>
                              </m:ctrlPr>
                            </m:sSubPr>
                            <m:e>
                              <m:r>
                                <a:rPr lang="en-US" sz="2400" b="1" i="1">
                                  <a:solidFill>
                                    <a:schemeClr val="tx1"/>
                                  </a:solidFill>
                                  <a:latin typeface="Cambria Math" panose="02040503050406030204" pitchFamily="18" charset="0"/>
                                  <a:cs typeface="Times New Roman" panose="02020603050405020304" pitchFamily="18" charset="0"/>
                                </a:rPr>
                                <m:t>𝟎</m:t>
                              </m:r>
                            </m:e>
                            <m:sub>
                              <m:r>
                                <a:rPr lang="en-US" sz="2400" i="1">
                                  <a:solidFill>
                                    <a:schemeClr val="tx1"/>
                                  </a:solidFill>
                                  <a:latin typeface="Cambria Math" panose="02040503050406030204" pitchFamily="18" charset="0"/>
                                  <a:cs typeface="Times New Roman" panose="02020603050405020304" pitchFamily="18" charset="0"/>
                                </a:rPr>
                                <m:t>𝑡</m:t>
                              </m:r>
                              <m:r>
                                <a:rPr lang="en-US" sz="2400" i="1">
                                  <a:solidFill>
                                    <a:schemeClr val="tx1"/>
                                  </a:solidFill>
                                  <a:latin typeface="Cambria Math" panose="02040503050406030204" pitchFamily="18" charset="0"/>
                                  <a:cs typeface="Times New Roman" panose="02020603050405020304" pitchFamily="18" charset="0"/>
                                </a:rPr>
                                <m:t>−1</m:t>
                              </m:r>
                            </m:sub>
                          </m:sSub>
                        </m:e>
                      </m:d>
                      <m:r>
                        <a:rPr lang="en-US" sz="2400" b="0" i="1" smtClean="0">
                          <a:solidFill>
                            <a:schemeClr val="tx1"/>
                          </a:solidFill>
                          <a:latin typeface="Cambria Math" panose="02040503050406030204" pitchFamily="18" charset="0"/>
                          <a:cs typeface="Times New Roman" panose="02020603050405020304" pitchFamily="18" charset="0"/>
                        </a:rPr>
                        <m:t>]</m:t>
                      </m:r>
                    </m:oMath>
                  </m:oMathPara>
                </a14:m>
                <a:endParaRPr lang="en-US" sz="2400" dirty="0">
                  <a:solidFill>
                    <a:schemeClr val="tx1"/>
                  </a:solidFill>
                  <a:cs typeface="Times New Roman" panose="02020603050405020304" pitchFamily="18" charset="0"/>
                </a:endParaRPr>
              </a:p>
              <a:p>
                <a:pPr marL="274320" lvl="1" indent="0">
                  <a:buNone/>
                </a:pPr>
                <a:endParaRPr lang="en-US" sz="2400" dirty="0">
                  <a:solidFill>
                    <a:schemeClr val="tx1"/>
                  </a:solidFill>
                  <a:cs typeface="Times New Roman" panose="02020603050405020304" pitchFamily="18" charset="0"/>
                </a:endParaRPr>
              </a:p>
              <a:p>
                <a:pPr lvl="1"/>
                <a:r>
                  <a:rPr lang="en-US" sz="2400" dirty="0">
                    <a:solidFill>
                      <a:schemeClr val="tx1"/>
                    </a:solidFill>
                    <a:cs typeface="Times New Roman" panose="02020603050405020304" pitchFamily="18" charset="0"/>
                  </a:rPr>
                  <a:t>Before, we assumed parallel trends on the potential outcome </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𝑌</m:t>
                        </m:r>
                      </m:e>
                      <m:sub>
                        <m:r>
                          <a:rPr lang="en-US" sz="2400" b="0" i="1" smtClean="0">
                            <a:solidFill>
                              <a:schemeClr val="tx1"/>
                            </a:solidFill>
                            <a:latin typeface="Cambria Math" panose="02040503050406030204" pitchFamily="18" charset="0"/>
                            <a:cs typeface="Times New Roman" panose="02020603050405020304" pitchFamily="18" charset="0"/>
                          </a:rPr>
                          <m:t>𝑔</m:t>
                        </m:r>
                        <m:r>
                          <a:rPr lang="en-US" sz="2400" b="0" i="1" smtClean="0">
                            <a:solidFill>
                              <a:schemeClr val="tx1"/>
                            </a:solidFill>
                            <a:latin typeface="Cambria Math" panose="02040503050406030204" pitchFamily="18" charset="0"/>
                            <a:cs typeface="Times New Roman" panose="02020603050405020304" pitchFamily="18" charset="0"/>
                          </a:rPr>
                          <m:t>,</m:t>
                        </m:r>
                        <m:r>
                          <a:rPr lang="en-US" sz="2400" b="0" i="1" smtClean="0">
                            <a:solidFill>
                              <a:schemeClr val="tx1"/>
                            </a:solidFill>
                            <a:latin typeface="Cambria Math" panose="02040503050406030204" pitchFamily="18" charset="0"/>
                            <a:cs typeface="Times New Roman" panose="02020603050405020304" pitchFamily="18" charset="0"/>
                          </a:rPr>
                          <m:t>𝑡</m:t>
                        </m:r>
                      </m:sub>
                    </m:sSub>
                    <m:d>
                      <m:dPr>
                        <m:ctrlPr>
                          <a:rPr lang="en-US" sz="2400" b="0" i="1" smtClean="0">
                            <a:solidFill>
                              <a:schemeClr val="tx1"/>
                            </a:solidFill>
                            <a:latin typeface="Cambria Math" panose="02040503050406030204" pitchFamily="18" charset="0"/>
                            <a:cs typeface="Times New Roman" panose="02020603050405020304" pitchFamily="18" charset="0"/>
                          </a:rPr>
                        </m:ctrlPr>
                      </m:dPr>
                      <m:e>
                        <m:r>
                          <a:rPr lang="en-US" sz="2400" b="0" i="1" smtClean="0">
                            <a:solidFill>
                              <a:schemeClr val="tx1"/>
                            </a:solidFill>
                            <a:latin typeface="Cambria Math" panose="02040503050406030204" pitchFamily="18" charset="0"/>
                            <a:cs typeface="Times New Roman" panose="02020603050405020304" pitchFamily="18" charset="0"/>
                          </a:rPr>
                          <m:t>0</m:t>
                        </m:r>
                      </m:e>
                    </m:d>
                  </m:oMath>
                </a14:m>
                <a:endParaRPr lang="en-US" sz="2400" b="0" dirty="0">
                  <a:solidFill>
                    <a:schemeClr val="tx1"/>
                  </a:solidFill>
                  <a:cs typeface="Times New Roman" panose="02020603050405020304" pitchFamily="18" charset="0"/>
                </a:endParaRPr>
              </a:p>
              <a:p>
                <a:pPr lvl="1"/>
                <a:r>
                  <a:rPr lang="en-US" sz="2400" dirty="0">
                    <a:solidFill>
                      <a:schemeClr val="tx1"/>
                    </a:solidFill>
                    <a:cs typeface="Times New Roman" panose="02020603050405020304" pitchFamily="18" charset="0"/>
                  </a:rPr>
                  <a:t>Now, we assume parallel trends on outcome </a:t>
                </a:r>
                <a:r>
                  <a:rPr lang="en-US" sz="2400" b="1" dirty="0">
                    <a:solidFill>
                      <a:schemeClr val="tx1"/>
                    </a:solidFill>
                    <a:cs typeface="Times New Roman" panose="02020603050405020304" pitchFamily="18" charset="0"/>
                  </a:rPr>
                  <a:t>without ever being treated</a:t>
                </a:r>
              </a:p>
              <a:p>
                <a:pPr lvl="1"/>
                <a:r>
                  <a:rPr lang="en-US" sz="2400" dirty="0">
                    <a:solidFill>
                      <a:schemeClr val="tx1"/>
                    </a:solidFill>
                    <a:cs typeface="Times New Roman" panose="02020603050405020304" pitchFamily="18" charset="0"/>
                  </a:rPr>
                  <a:t>Sometimes called the </a:t>
                </a:r>
                <a:r>
                  <a:rPr lang="en-US" sz="2400" b="1" dirty="0">
                    <a:solidFill>
                      <a:schemeClr val="tx1"/>
                    </a:solidFill>
                    <a:cs typeface="Times New Roman" panose="02020603050405020304" pitchFamily="18" charset="0"/>
                  </a:rPr>
                  <a:t>“parallel pre-trends assumption”</a:t>
                </a:r>
              </a:p>
              <a:p>
                <a:pPr lvl="1"/>
                <a:r>
                  <a:rPr lang="en-US" sz="2400" dirty="0">
                    <a:solidFill>
                      <a:schemeClr val="tx1"/>
                    </a:solidFill>
                    <a:cs typeface="Times New Roman" panose="02020603050405020304" pitchFamily="18" charset="0"/>
                  </a:rPr>
                  <a:t>This is the approach of Callaway and </a:t>
                </a:r>
                <a:r>
                  <a:rPr lang="en-US" sz="2400" dirty="0" err="1">
                    <a:solidFill>
                      <a:schemeClr val="tx1"/>
                    </a:solidFill>
                    <a:cs typeface="Times New Roman" panose="02020603050405020304" pitchFamily="18" charset="0"/>
                  </a:rPr>
                  <a:t>Sant’Anna</a:t>
                </a:r>
                <a:r>
                  <a:rPr lang="en-US" sz="2400" dirty="0">
                    <a:solidFill>
                      <a:schemeClr val="tx1"/>
                    </a:solidFill>
                    <a:cs typeface="Times New Roman" panose="02020603050405020304" pitchFamily="18" charset="0"/>
                  </a:rPr>
                  <a:t>, 2021; Sun and Abraham, 2021</a:t>
                </a:r>
              </a:p>
              <a:p>
                <a:pPr marL="274320" lvl="1" indent="0">
                  <a:buNone/>
                </a:pPr>
                <a:endParaRPr lang="en-US" sz="2400" dirty="0">
                  <a:solidFill>
                    <a:schemeClr val="tx1"/>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066800"/>
                <a:ext cx="10591799" cy="5141388"/>
              </a:xfrm>
              <a:blipFill>
                <a:blip r:embed="rId3"/>
                <a:stretch>
                  <a:fillRect t="-1661"/>
                </a:stretch>
              </a:blipFill>
            </p:spPr>
            <p:txBody>
              <a:bodyPr/>
              <a:lstStyle/>
              <a:p>
                <a:r>
                  <a:rPr lang="en-US">
                    <a:noFill/>
                  </a:rPr>
                  <a:t> </a:t>
                </a:r>
              </a:p>
            </p:txBody>
          </p:sp>
        </mc:Fallback>
      </mc:AlternateContent>
    </p:spTree>
    <p:extLst>
      <p:ext uri="{BB962C8B-B14F-4D97-AF65-F5344CB8AC3E}">
        <p14:creationId xmlns:p14="http://schemas.microsoft.com/office/powerpoint/2010/main" val="32048384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Callaway and </a:t>
            </a:r>
            <a:r>
              <a:rPr lang="en-US" sz="3600" dirty="0" err="1">
                <a:cs typeface="Times New Roman" panose="02020603050405020304" pitchFamily="18" charset="0"/>
              </a:rPr>
              <a:t>Sant’Anna</a:t>
            </a:r>
            <a:r>
              <a:rPr lang="en-US" sz="3600" dirty="0">
                <a:cs typeface="Times New Roman" panose="02020603050405020304" pitchFamily="18" charset="0"/>
              </a:rPr>
              <a:t> (2021)</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066800"/>
                <a:ext cx="10591799" cy="5141388"/>
              </a:xfrm>
            </p:spPr>
            <p:txBody>
              <a:bodyPr>
                <a:noAutofit/>
              </a:bodyPr>
              <a:lstStyle/>
              <a:p>
                <a:pPr lvl="1"/>
                <a:r>
                  <a:rPr lang="en-US" sz="2400" dirty="0">
                    <a:solidFill>
                      <a:schemeClr val="tx1"/>
                    </a:solidFill>
                    <a:cs typeface="Times New Roman" panose="02020603050405020304" pitchFamily="18" charset="0"/>
                  </a:rPr>
                  <a:t>Goal: recover </a:t>
                </a:r>
                <a:r>
                  <a:rPr lang="en-US" sz="2400" b="1" dirty="0">
                    <a:solidFill>
                      <a:schemeClr val="tx1"/>
                    </a:solidFill>
                    <a:cs typeface="Times New Roman" panose="02020603050405020304" pitchFamily="18" charset="0"/>
                  </a:rPr>
                  <a:t>cohort-period-specific treatment effect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𝑇</m:t>
                    </m:r>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𝐸</m:t>
                        </m:r>
                      </m:e>
                      <m:sub>
                        <m:r>
                          <a:rPr lang="en-US" sz="2400" b="0" i="1" smtClean="0">
                            <a:solidFill>
                              <a:schemeClr val="tx1"/>
                            </a:solidFill>
                            <a:latin typeface="Cambria Math" panose="02040503050406030204" pitchFamily="18" charset="0"/>
                            <a:cs typeface="Times New Roman" panose="02020603050405020304" pitchFamily="18" charset="0"/>
                          </a:rPr>
                          <m:t>𝑐</m:t>
                        </m:r>
                        <m:r>
                          <a:rPr lang="en-US" sz="2400" b="0" i="1" smtClean="0">
                            <a:solidFill>
                              <a:schemeClr val="tx1"/>
                            </a:solidFill>
                            <a:latin typeface="Cambria Math" panose="02040503050406030204" pitchFamily="18" charset="0"/>
                            <a:cs typeface="Times New Roman" panose="02020603050405020304" pitchFamily="18" charset="0"/>
                          </a:rPr>
                          <m:t>, </m:t>
                        </m:r>
                        <m:r>
                          <a:rPr lang="en-US" sz="2400" b="0" i="1" smtClean="0">
                            <a:solidFill>
                              <a:schemeClr val="tx1"/>
                            </a:solidFill>
                            <a:latin typeface="Cambria Math" panose="02040503050406030204" pitchFamily="18" charset="0"/>
                            <a:cs typeface="Times New Roman" panose="02020603050405020304" pitchFamily="18" charset="0"/>
                          </a:rPr>
                          <m:t>𝑐</m:t>
                        </m:r>
                        <m:r>
                          <a:rPr lang="en-US" sz="2400" b="0" i="1" smtClean="0">
                            <a:solidFill>
                              <a:schemeClr val="tx1"/>
                            </a:solidFill>
                            <a:latin typeface="Cambria Math" panose="02040503050406030204" pitchFamily="18" charset="0"/>
                            <a:cs typeface="Times New Roman" panose="02020603050405020304" pitchFamily="18" charset="0"/>
                          </a:rPr>
                          <m:t>+ℓ</m:t>
                        </m:r>
                      </m:sub>
                    </m:sSub>
                  </m:oMath>
                </a14:m>
                <a:endParaRPr lang="en-US" sz="2400" dirty="0">
                  <a:solidFill>
                    <a:schemeClr val="tx1"/>
                  </a:solidFill>
                  <a:cs typeface="Times New Roman" panose="02020603050405020304" pitchFamily="18" charset="0"/>
                </a:endParaRPr>
              </a:p>
              <a:p>
                <a:pPr lvl="2"/>
                <a:r>
                  <a:rPr lang="en-US" sz="2200" dirty="0">
                    <a:solidFill>
                      <a:schemeClr val="tx1"/>
                    </a:solidFill>
                    <a:cs typeface="Times New Roman" panose="02020603050405020304" pitchFamily="18" charset="0"/>
                  </a:rPr>
                  <a:t>For each cohort </a:t>
                </a:r>
                <a14:m>
                  <m:oMath xmlns:m="http://schemas.openxmlformats.org/officeDocument/2006/math">
                    <m:r>
                      <a:rPr lang="en-US" sz="2200" b="0" i="1" smtClean="0">
                        <a:solidFill>
                          <a:schemeClr val="tx1"/>
                        </a:solidFill>
                        <a:latin typeface="Cambria Math" panose="02040503050406030204" pitchFamily="18" charset="0"/>
                        <a:cs typeface="Times New Roman" panose="02020603050405020304" pitchFamily="18" charset="0"/>
                      </a:rPr>
                      <m:t>𝑐</m:t>
                    </m:r>
                  </m:oMath>
                </a14:m>
                <a:r>
                  <a:rPr lang="en-US" sz="2200" dirty="0">
                    <a:solidFill>
                      <a:schemeClr val="tx1"/>
                    </a:solidFill>
                    <a:cs typeface="Times New Roman" panose="02020603050405020304" pitchFamily="18" charset="0"/>
                  </a:rPr>
                  <a:t> that received treatment at a specific year (not relative)</a:t>
                </a:r>
              </a:p>
              <a:p>
                <a:pPr lvl="2"/>
                <a:r>
                  <a:rPr lang="en-US" sz="2200" dirty="0">
                    <a:solidFill>
                      <a:schemeClr val="tx1"/>
                    </a:solidFill>
                    <a:cs typeface="Times New Roman" panose="02020603050405020304" pitchFamily="18" charset="0"/>
                  </a:rPr>
                  <a:t>Allow treatment effects to vary across periods </a:t>
                </a:r>
                <a14:m>
                  <m:oMath xmlns:m="http://schemas.openxmlformats.org/officeDocument/2006/math">
                    <m:r>
                      <a:rPr lang="en-US" sz="2200" b="0" i="1" smtClean="0">
                        <a:solidFill>
                          <a:schemeClr val="tx1"/>
                        </a:solidFill>
                        <a:latin typeface="Cambria Math" panose="02040503050406030204" pitchFamily="18" charset="0"/>
                        <a:cs typeface="Times New Roman" panose="02020603050405020304" pitchFamily="18" charset="0"/>
                      </a:rPr>
                      <m:t>ℓ</m:t>
                    </m:r>
                  </m:oMath>
                </a14:m>
                <a:r>
                  <a:rPr lang="en-US" sz="2200" dirty="0">
                    <a:solidFill>
                      <a:schemeClr val="tx1"/>
                    </a:solidFill>
                    <a:cs typeface="Times New Roman" panose="02020603050405020304" pitchFamily="18" charset="0"/>
                  </a:rPr>
                  <a:t> (now relative)</a:t>
                </a:r>
              </a:p>
              <a:p>
                <a:pPr lvl="1"/>
                <a:r>
                  <a:rPr lang="en-US" sz="2400" dirty="0">
                    <a:solidFill>
                      <a:schemeClr val="tx1"/>
                    </a:solidFill>
                    <a:cs typeface="Times New Roman" panose="02020603050405020304" pitchFamily="18" charset="0"/>
                  </a:rPr>
                  <a:t>To do this, </a:t>
                </a:r>
                <a:r>
                  <a:rPr lang="en-US" sz="2400" i="1" dirty="0">
                    <a:solidFill>
                      <a:schemeClr val="tx1"/>
                    </a:solidFill>
                    <a:cs typeface="Times New Roman" panose="02020603050405020304" pitchFamily="18" charset="0"/>
                  </a:rPr>
                  <a:t>aggregate treated units into cohorts</a:t>
                </a:r>
              </a:p>
              <a:p>
                <a:pPr lvl="1"/>
                <a:r>
                  <a:rPr lang="en-US" sz="2400" dirty="0">
                    <a:solidFill>
                      <a:schemeClr val="tx1"/>
                    </a:solidFill>
                    <a:cs typeface="Times New Roman" panose="02020603050405020304" pitchFamily="18" charset="0"/>
                  </a:rPr>
                  <a:t>Each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𝑇</m:t>
                    </m:r>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𝐸</m:t>
                        </m:r>
                      </m:e>
                      <m:sub>
                        <m:r>
                          <a:rPr lang="en-US" sz="2400" b="0" i="1" smtClean="0">
                            <a:solidFill>
                              <a:schemeClr val="tx1"/>
                            </a:solidFill>
                            <a:latin typeface="Cambria Math" panose="02040503050406030204" pitchFamily="18" charset="0"/>
                            <a:cs typeface="Times New Roman" panose="02020603050405020304" pitchFamily="18" charset="0"/>
                          </a:rPr>
                          <m:t>𝑐</m:t>
                        </m:r>
                        <m:r>
                          <a:rPr lang="en-US" sz="2400" b="0" i="1" smtClean="0">
                            <a:solidFill>
                              <a:schemeClr val="tx1"/>
                            </a:solidFill>
                            <a:latin typeface="Cambria Math" panose="02040503050406030204" pitchFamily="18" charset="0"/>
                            <a:cs typeface="Times New Roman" panose="02020603050405020304" pitchFamily="18" charset="0"/>
                          </a:rPr>
                          <m:t>,</m:t>
                        </m:r>
                        <m:r>
                          <a:rPr lang="en-US" sz="2400" b="0" i="1" smtClean="0">
                            <a:solidFill>
                              <a:schemeClr val="tx1"/>
                            </a:solidFill>
                            <a:latin typeface="Cambria Math" panose="02040503050406030204" pitchFamily="18" charset="0"/>
                            <a:cs typeface="Times New Roman" panose="02020603050405020304" pitchFamily="18" charset="0"/>
                          </a:rPr>
                          <m:t>𝑐</m:t>
                        </m:r>
                        <m:r>
                          <a:rPr lang="en-US" sz="2400" b="0" i="1" smtClean="0">
                            <a:solidFill>
                              <a:schemeClr val="tx1"/>
                            </a:solidFill>
                            <a:latin typeface="Cambria Math" panose="02040503050406030204" pitchFamily="18" charset="0"/>
                            <a:cs typeface="Times New Roman" panose="02020603050405020304" pitchFamily="18" charset="0"/>
                          </a:rPr>
                          <m:t>+ℓ</m:t>
                        </m:r>
                      </m:sub>
                    </m:sSub>
                    <m:r>
                      <a:rPr lang="en-US" sz="2400" b="0" i="1" smtClean="0">
                        <a:solidFill>
                          <a:schemeClr val="tx1"/>
                        </a:solidFill>
                        <a:latin typeface="Cambria Math" panose="02040503050406030204" pitchFamily="18" charset="0"/>
                        <a:cs typeface="Times New Roman" panose="02020603050405020304" pitchFamily="18" charset="0"/>
                      </a:rPr>
                      <m:t> </m:t>
                    </m:r>
                  </m:oMath>
                </a14:m>
                <a:r>
                  <a:rPr lang="en-US" sz="2400" dirty="0">
                    <a:solidFill>
                      <a:schemeClr val="tx1"/>
                    </a:solidFill>
                    <a:cs typeface="Times New Roman" panose="02020603050405020304" pitchFamily="18" charset="0"/>
                  </a:rPr>
                  <a:t>is a comparison of cohort </a:t>
                </a:r>
                <a14:m>
                  <m:oMath xmlns:m="http://schemas.openxmlformats.org/officeDocument/2006/math">
                    <m:sSup>
                      <m:sSupPr>
                        <m:ctrlPr>
                          <a:rPr lang="en-US" sz="2400" b="0" i="1" smtClean="0">
                            <a:solidFill>
                              <a:schemeClr val="tx1"/>
                            </a:solidFill>
                            <a:latin typeface="Cambria Math" panose="02040503050406030204" pitchFamily="18" charset="0"/>
                            <a:cs typeface="Times New Roman" panose="02020603050405020304" pitchFamily="18" charset="0"/>
                          </a:rPr>
                        </m:ctrlPr>
                      </m:sSupPr>
                      <m:e>
                        <m:r>
                          <a:rPr lang="en-US" sz="2400" b="0" i="1" smtClean="0">
                            <a:solidFill>
                              <a:schemeClr val="tx1"/>
                            </a:solidFill>
                            <a:latin typeface="Cambria Math" panose="02040503050406030204" pitchFamily="18" charset="0"/>
                            <a:cs typeface="Times New Roman" panose="02020603050405020304" pitchFamily="18" charset="0"/>
                          </a:rPr>
                          <m:t>𝑐</m:t>
                        </m:r>
                      </m:e>
                      <m:sup>
                        <m:r>
                          <a:rPr lang="en-US" sz="2400" b="0" i="1" smtClean="0">
                            <a:solidFill>
                              <a:schemeClr val="tx1"/>
                            </a:solidFill>
                            <a:latin typeface="Cambria Math" panose="02040503050406030204" pitchFamily="18" charset="0"/>
                            <a:cs typeface="Times New Roman" panose="02020603050405020304" pitchFamily="18" charset="0"/>
                          </a:rPr>
                          <m:t>′</m:t>
                        </m:r>
                      </m:sup>
                    </m:sSup>
                    <m:r>
                      <a:rPr lang="en-US" sz="2400" b="0" i="1" smtClean="0">
                        <a:solidFill>
                          <a:schemeClr val="tx1"/>
                        </a:solidFill>
                        <a:latin typeface="Cambria Math" panose="02040503050406030204" pitchFamily="18" charset="0"/>
                        <a:cs typeface="Times New Roman" panose="02020603050405020304" pitchFamily="18" charset="0"/>
                      </a:rPr>
                      <m:t>𝑠</m:t>
                    </m:r>
                  </m:oMath>
                </a14:m>
                <a:r>
                  <a:rPr lang="en-US" sz="2400" dirty="0">
                    <a:solidFill>
                      <a:schemeClr val="tx1"/>
                    </a:solidFill>
                    <a:cs typeface="Times New Roman" panose="02020603050405020304" pitchFamily="18" charset="0"/>
                  </a:rPr>
                  <a:t> evolution from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𝑐</m:t>
                    </m:r>
                    <m:r>
                      <a:rPr lang="en-US" sz="2400" b="0" i="1" smtClean="0">
                        <a:solidFill>
                          <a:schemeClr val="tx1"/>
                        </a:solidFill>
                        <a:latin typeface="Cambria Math" panose="02040503050406030204" pitchFamily="18" charset="0"/>
                        <a:cs typeface="Times New Roman" panose="02020603050405020304" pitchFamily="18" charset="0"/>
                      </a:rPr>
                      <m:t>−1</m:t>
                    </m:r>
                  </m:oMath>
                </a14:m>
                <a:r>
                  <a:rPr lang="en-US" sz="2400" dirty="0">
                    <a:solidFill>
                      <a:schemeClr val="tx1"/>
                    </a:solidFill>
                    <a:cs typeface="Times New Roman" panose="02020603050405020304" pitchFamily="18" charset="0"/>
                  </a:rPr>
                  <a:t> to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𝑐</m:t>
                    </m:r>
                    <m:r>
                      <a:rPr lang="en-US" sz="2400" b="0" i="1" smtClean="0">
                        <a:solidFill>
                          <a:schemeClr val="tx1"/>
                        </a:solidFill>
                        <a:latin typeface="Cambria Math" panose="02040503050406030204" pitchFamily="18" charset="0"/>
                        <a:cs typeface="Times New Roman" panose="02020603050405020304" pitchFamily="18" charset="0"/>
                      </a:rPr>
                      <m:t>+ℓ</m:t>
                    </m:r>
                  </m:oMath>
                </a14:m>
                <a:r>
                  <a:rPr lang="en-US" sz="2400" dirty="0">
                    <a:solidFill>
                      <a:schemeClr val="tx1"/>
                    </a:solidFill>
                    <a:cs typeface="Times New Roman" panose="02020603050405020304" pitchFamily="18" charset="0"/>
                  </a:rPr>
                  <a:t>, compared against never-treated units</a:t>
                </a:r>
              </a:p>
              <a:p>
                <a:pPr lvl="1"/>
                <a:endParaRPr lang="en-US" sz="2400" dirty="0">
                  <a:solidFill>
                    <a:schemeClr val="tx1"/>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066800"/>
                <a:ext cx="10591799" cy="5141388"/>
              </a:xfrm>
              <a:blipFill>
                <a:blip r:embed="rId3"/>
                <a:stretch>
                  <a:fillRect t="-1661"/>
                </a:stretch>
              </a:blipFill>
            </p:spPr>
            <p:txBody>
              <a:bodyPr/>
              <a:lstStyle/>
              <a:p>
                <a:r>
                  <a:rPr lang="en-US">
                    <a:noFill/>
                  </a:rPr>
                  <a:t> </a:t>
                </a:r>
              </a:p>
            </p:txBody>
          </p:sp>
        </mc:Fallback>
      </mc:AlternateContent>
    </p:spTree>
    <p:extLst>
      <p:ext uri="{BB962C8B-B14F-4D97-AF65-F5344CB8AC3E}">
        <p14:creationId xmlns:p14="http://schemas.microsoft.com/office/powerpoint/2010/main" val="3804257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29032" y="365760"/>
            <a:ext cx="5997678" cy="1325562"/>
          </a:xfrm>
        </p:spPr>
        <p:txBody>
          <a:bodyPr>
            <a:normAutofit/>
          </a:bodyPr>
          <a:lstStyle/>
          <a:p>
            <a:r>
              <a:rPr lang="en-US">
                <a:cs typeface="Times New Roman" panose="02020603050405020304" pitchFamily="18" charset="0"/>
              </a:rPr>
              <a:t>Two Way Fixed Effects</a:t>
            </a:r>
            <a:endParaRPr lang="en-US">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60C2BF78-EE5B-49C7-ADD9-58CDBD13E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1211139" y="2005739"/>
            <a:ext cx="6015571" cy="4174398"/>
          </a:xfrm>
        </p:spPr>
        <p:txBody>
          <a:bodyPr>
            <a:normAutofit/>
          </a:bodyPr>
          <a:lstStyle/>
          <a:p>
            <a:r>
              <a:rPr lang="en-US" sz="2400" dirty="0">
                <a:cs typeface="Times New Roman" panose="02020603050405020304" pitchFamily="18" charset="0"/>
              </a:rPr>
              <a:t>Estimates </a:t>
            </a:r>
            <a:r>
              <a:rPr lang="en-US" sz="2400" b="1" dirty="0">
                <a:cs typeface="Times New Roman" panose="02020603050405020304" pitchFamily="18" charset="0"/>
              </a:rPr>
              <a:t>dynamic treatment effects</a:t>
            </a:r>
          </a:p>
          <a:p>
            <a:r>
              <a:rPr lang="en-US" sz="2400" dirty="0">
                <a:cs typeface="Times New Roman" panose="02020603050405020304" pitchFamily="18" charset="0"/>
              </a:rPr>
              <a:t>Lets us pool multiple treated units </a:t>
            </a:r>
            <a:r>
              <a:rPr lang="en-US" sz="2400" i="1" dirty="0">
                <a:cs typeface="Times New Roman" panose="02020603050405020304" pitchFamily="18" charset="0"/>
              </a:rPr>
              <a:t>potentially with differential timing of treatment </a:t>
            </a:r>
            <a:r>
              <a:rPr lang="en-US" sz="2400" dirty="0">
                <a:cs typeface="Times New Roman" panose="02020603050405020304" pitchFamily="18" charset="0"/>
              </a:rPr>
              <a:t>(staggered adoption) </a:t>
            </a:r>
          </a:p>
          <a:p>
            <a:r>
              <a:rPr lang="en-US" sz="2400" dirty="0">
                <a:cs typeface="Times New Roman" panose="02020603050405020304" pitchFamily="18" charset="0"/>
              </a:rPr>
              <a:t>Very commonly used…</a:t>
            </a:r>
            <a:r>
              <a:rPr lang="en-US" sz="2400" b="1" dirty="0">
                <a:solidFill>
                  <a:schemeClr val="accent2">
                    <a:lumMod val="75000"/>
                  </a:schemeClr>
                </a:solidFill>
                <a:cs typeface="Times New Roman" panose="02020603050405020304" pitchFamily="18" charset="0"/>
              </a:rPr>
              <a:t>incorrectly!</a:t>
            </a:r>
            <a:endParaRPr lang="en-US" sz="2400" dirty="0">
              <a:solidFill>
                <a:schemeClr val="accent2">
                  <a:lumMod val="75000"/>
                </a:schemeClr>
              </a:solidFill>
              <a:cs typeface="Times New Roman" panose="02020603050405020304" pitchFamily="18" charset="0"/>
            </a:endParaRPr>
          </a:p>
          <a:p>
            <a:endParaRPr lang="en-US" sz="2400" dirty="0">
              <a:cs typeface="Times New Roman" panose="02020603050405020304" pitchFamily="18" charset="0"/>
            </a:endParaRPr>
          </a:p>
        </p:txBody>
      </p:sp>
      <p:pic>
        <p:nvPicPr>
          <p:cNvPr id="7" name="Picture 6" descr="A person in a suit and tie&#10;&#10;Description automatically generated with medium confidence">
            <a:extLst>
              <a:ext uri="{FF2B5EF4-FFF2-40B4-BE49-F238E27FC236}">
                <a16:creationId xmlns:a16="http://schemas.microsoft.com/office/drawing/2014/main" id="{956678FE-F2E6-30A9-5308-1E94806B547E}"/>
              </a:ext>
            </a:extLst>
          </p:cNvPr>
          <p:cNvPicPr>
            <a:picLocks noChangeAspect="1"/>
          </p:cNvPicPr>
          <p:nvPr/>
        </p:nvPicPr>
        <p:blipFill rotWithShape="1">
          <a:blip r:embed="rId3"/>
          <a:srcRect r="3" b="890"/>
          <a:stretch/>
        </p:blipFill>
        <p:spPr>
          <a:xfrm>
            <a:off x="7538689" y="10"/>
            <a:ext cx="4653311" cy="6857990"/>
          </a:xfrm>
          <a:prstGeom prst="rect">
            <a:avLst/>
          </a:prstGeom>
        </p:spPr>
      </p:pic>
    </p:spTree>
    <p:extLst>
      <p:ext uri="{BB962C8B-B14F-4D97-AF65-F5344CB8AC3E}">
        <p14:creationId xmlns:p14="http://schemas.microsoft.com/office/powerpoint/2010/main" val="19280492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Callaway and </a:t>
            </a:r>
            <a:r>
              <a:rPr lang="en-US" sz="3600" dirty="0" err="1">
                <a:cs typeface="Times New Roman" panose="02020603050405020304" pitchFamily="18" charset="0"/>
              </a:rPr>
              <a:t>Sant’Anna</a:t>
            </a:r>
            <a:r>
              <a:rPr lang="en-US" sz="3600" dirty="0">
                <a:cs typeface="Times New Roman" panose="02020603050405020304" pitchFamily="18" charset="0"/>
              </a:rPr>
              <a:t> (2021)</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066800"/>
                <a:ext cx="10591799" cy="5141388"/>
              </a:xfrm>
            </p:spPr>
            <p:txBody>
              <a:bodyPr>
                <a:noAutofit/>
              </a:bodyPr>
              <a:lstStyle/>
              <a:p>
                <a:pPr lvl="1"/>
                <a:r>
                  <a:rPr lang="en-US" sz="2400" dirty="0">
                    <a:solidFill>
                      <a:schemeClr val="tx1"/>
                    </a:solidFill>
                    <a:cs typeface="Times New Roman" panose="02020603050405020304" pitchFamily="18" charset="0"/>
                  </a:rPr>
                  <a:t>Goal: recover </a:t>
                </a:r>
                <a:r>
                  <a:rPr lang="en-US" sz="2400" b="1" dirty="0">
                    <a:solidFill>
                      <a:schemeClr val="tx1"/>
                    </a:solidFill>
                    <a:cs typeface="Times New Roman" panose="02020603050405020304" pitchFamily="18" charset="0"/>
                  </a:rPr>
                  <a:t>cohort-period-specific treatment effect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𝑇</m:t>
                    </m:r>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𝐸</m:t>
                        </m:r>
                      </m:e>
                      <m:sub>
                        <m:r>
                          <a:rPr lang="en-US" sz="2400" b="0" i="1" smtClean="0">
                            <a:solidFill>
                              <a:schemeClr val="tx1"/>
                            </a:solidFill>
                            <a:latin typeface="Cambria Math" panose="02040503050406030204" pitchFamily="18" charset="0"/>
                            <a:cs typeface="Times New Roman" panose="02020603050405020304" pitchFamily="18" charset="0"/>
                          </a:rPr>
                          <m:t>𝑐</m:t>
                        </m:r>
                        <m:r>
                          <a:rPr lang="en-US" sz="2400" b="0" i="1" smtClean="0">
                            <a:solidFill>
                              <a:schemeClr val="tx1"/>
                            </a:solidFill>
                            <a:latin typeface="Cambria Math" panose="02040503050406030204" pitchFamily="18" charset="0"/>
                            <a:cs typeface="Times New Roman" panose="02020603050405020304" pitchFamily="18" charset="0"/>
                          </a:rPr>
                          <m:t>, </m:t>
                        </m:r>
                        <m:r>
                          <a:rPr lang="en-US" sz="2400" b="0" i="1" smtClean="0">
                            <a:solidFill>
                              <a:schemeClr val="tx1"/>
                            </a:solidFill>
                            <a:latin typeface="Cambria Math" panose="02040503050406030204" pitchFamily="18" charset="0"/>
                            <a:cs typeface="Times New Roman" panose="02020603050405020304" pitchFamily="18" charset="0"/>
                          </a:rPr>
                          <m:t>𝑐</m:t>
                        </m:r>
                        <m:r>
                          <a:rPr lang="en-US" sz="2400" b="0" i="1" smtClean="0">
                            <a:solidFill>
                              <a:schemeClr val="tx1"/>
                            </a:solidFill>
                            <a:latin typeface="Cambria Math" panose="02040503050406030204" pitchFamily="18" charset="0"/>
                            <a:cs typeface="Times New Roman" panose="02020603050405020304" pitchFamily="18" charset="0"/>
                          </a:rPr>
                          <m:t>+ℓ</m:t>
                        </m:r>
                      </m:sub>
                    </m:sSub>
                  </m:oMath>
                </a14:m>
                <a:endParaRPr lang="en-US" sz="2400" dirty="0">
                  <a:solidFill>
                    <a:schemeClr val="tx1"/>
                  </a:solidFill>
                  <a:cs typeface="Times New Roman" panose="02020603050405020304" pitchFamily="18" charset="0"/>
                </a:endParaRPr>
              </a:p>
              <a:p>
                <a:pPr lvl="2"/>
                <a:r>
                  <a:rPr lang="en-US" sz="2200" dirty="0">
                    <a:solidFill>
                      <a:schemeClr val="tx1"/>
                    </a:solidFill>
                    <a:cs typeface="Times New Roman" panose="02020603050405020304" pitchFamily="18" charset="0"/>
                  </a:rPr>
                  <a:t>For each cohort </a:t>
                </a:r>
                <a14:m>
                  <m:oMath xmlns:m="http://schemas.openxmlformats.org/officeDocument/2006/math">
                    <m:r>
                      <a:rPr lang="en-US" sz="2200" b="0" i="1" smtClean="0">
                        <a:solidFill>
                          <a:schemeClr val="tx1"/>
                        </a:solidFill>
                        <a:latin typeface="Cambria Math" panose="02040503050406030204" pitchFamily="18" charset="0"/>
                        <a:cs typeface="Times New Roman" panose="02020603050405020304" pitchFamily="18" charset="0"/>
                      </a:rPr>
                      <m:t>𝑐</m:t>
                    </m:r>
                  </m:oMath>
                </a14:m>
                <a:r>
                  <a:rPr lang="en-US" sz="2200" dirty="0">
                    <a:solidFill>
                      <a:schemeClr val="tx1"/>
                    </a:solidFill>
                    <a:cs typeface="Times New Roman" panose="02020603050405020304" pitchFamily="18" charset="0"/>
                  </a:rPr>
                  <a:t> that received treatment at a specific year (not relative)</a:t>
                </a:r>
              </a:p>
              <a:p>
                <a:pPr lvl="2"/>
                <a:r>
                  <a:rPr lang="en-US" sz="2200" dirty="0">
                    <a:solidFill>
                      <a:schemeClr val="tx1"/>
                    </a:solidFill>
                    <a:cs typeface="Times New Roman" panose="02020603050405020304" pitchFamily="18" charset="0"/>
                  </a:rPr>
                  <a:t>Allow treatment effects to vary across periods </a:t>
                </a:r>
                <a14:m>
                  <m:oMath xmlns:m="http://schemas.openxmlformats.org/officeDocument/2006/math">
                    <m:r>
                      <a:rPr lang="en-US" sz="2200" b="0" i="1" smtClean="0">
                        <a:solidFill>
                          <a:schemeClr val="tx1"/>
                        </a:solidFill>
                        <a:latin typeface="Cambria Math" panose="02040503050406030204" pitchFamily="18" charset="0"/>
                        <a:cs typeface="Times New Roman" panose="02020603050405020304" pitchFamily="18" charset="0"/>
                      </a:rPr>
                      <m:t>ℓ</m:t>
                    </m:r>
                  </m:oMath>
                </a14:m>
                <a:r>
                  <a:rPr lang="en-US" sz="2200" dirty="0">
                    <a:solidFill>
                      <a:schemeClr val="tx1"/>
                    </a:solidFill>
                    <a:cs typeface="Times New Roman" panose="02020603050405020304" pitchFamily="18" charset="0"/>
                  </a:rPr>
                  <a:t> (now relative)</a:t>
                </a:r>
              </a:p>
              <a:p>
                <a:pPr lvl="1"/>
                <a:r>
                  <a:rPr lang="en-US" sz="2400" dirty="0">
                    <a:solidFill>
                      <a:schemeClr val="tx1"/>
                    </a:solidFill>
                    <a:cs typeface="Times New Roman" panose="02020603050405020304" pitchFamily="18" charset="0"/>
                  </a:rPr>
                  <a:t>To do this, </a:t>
                </a:r>
                <a:r>
                  <a:rPr lang="en-US" sz="2400" i="1" dirty="0">
                    <a:solidFill>
                      <a:schemeClr val="tx1"/>
                    </a:solidFill>
                    <a:cs typeface="Times New Roman" panose="02020603050405020304" pitchFamily="18" charset="0"/>
                  </a:rPr>
                  <a:t>aggregate treated units into cohorts</a:t>
                </a:r>
              </a:p>
              <a:p>
                <a:pPr lvl="1"/>
                <a:r>
                  <a:rPr lang="en-US" sz="2400" dirty="0">
                    <a:solidFill>
                      <a:schemeClr val="tx1"/>
                    </a:solidFill>
                    <a:cs typeface="Times New Roman" panose="02020603050405020304" pitchFamily="18" charset="0"/>
                  </a:rPr>
                  <a:t>Each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𝑇</m:t>
                    </m:r>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𝐸</m:t>
                        </m:r>
                      </m:e>
                      <m:sub>
                        <m:r>
                          <a:rPr lang="en-US" sz="2400" b="0" i="1" smtClean="0">
                            <a:solidFill>
                              <a:schemeClr val="tx1"/>
                            </a:solidFill>
                            <a:latin typeface="Cambria Math" panose="02040503050406030204" pitchFamily="18" charset="0"/>
                            <a:cs typeface="Times New Roman" panose="02020603050405020304" pitchFamily="18" charset="0"/>
                          </a:rPr>
                          <m:t>𝑐</m:t>
                        </m:r>
                        <m:r>
                          <a:rPr lang="en-US" sz="2400" b="0" i="1" smtClean="0">
                            <a:solidFill>
                              <a:schemeClr val="tx1"/>
                            </a:solidFill>
                            <a:latin typeface="Cambria Math" panose="02040503050406030204" pitchFamily="18" charset="0"/>
                            <a:cs typeface="Times New Roman" panose="02020603050405020304" pitchFamily="18" charset="0"/>
                          </a:rPr>
                          <m:t>,</m:t>
                        </m:r>
                        <m:r>
                          <a:rPr lang="en-US" sz="2400" b="0" i="1" smtClean="0">
                            <a:solidFill>
                              <a:schemeClr val="tx1"/>
                            </a:solidFill>
                            <a:latin typeface="Cambria Math" panose="02040503050406030204" pitchFamily="18" charset="0"/>
                            <a:cs typeface="Times New Roman" panose="02020603050405020304" pitchFamily="18" charset="0"/>
                          </a:rPr>
                          <m:t>𝑐</m:t>
                        </m:r>
                        <m:r>
                          <a:rPr lang="en-US" sz="2400" b="0" i="1" smtClean="0">
                            <a:solidFill>
                              <a:schemeClr val="tx1"/>
                            </a:solidFill>
                            <a:latin typeface="Cambria Math" panose="02040503050406030204" pitchFamily="18" charset="0"/>
                            <a:cs typeface="Times New Roman" panose="02020603050405020304" pitchFamily="18" charset="0"/>
                          </a:rPr>
                          <m:t>+ℓ</m:t>
                        </m:r>
                      </m:sub>
                    </m:sSub>
                    <m:r>
                      <a:rPr lang="en-US" sz="2400" b="0" i="1" smtClean="0">
                        <a:solidFill>
                          <a:schemeClr val="tx1"/>
                        </a:solidFill>
                        <a:latin typeface="Cambria Math" panose="02040503050406030204" pitchFamily="18" charset="0"/>
                        <a:cs typeface="Times New Roman" panose="02020603050405020304" pitchFamily="18" charset="0"/>
                      </a:rPr>
                      <m:t> </m:t>
                    </m:r>
                  </m:oMath>
                </a14:m>
                <a:r>
                  <a:rPr lang="en-US" sz="2400" dirty="0">
                    <a:solidFill>
                      <a:schemeClr val="tx1"/>
                    </a:solidFill>
                    <a:cs typeface="Times New Roman" panose="02020603050405020304" pitchFamily="18" charset="0"/>
                  </a:rPr>
                  <a:t>is a comparison of cohort </a:t>
                </a:r>
                <a14:m>
                  <m:oMath xmlns:m="http://schemas.openxmlformats.org/officeDocument/2006/math">
                    <m:sSup>
                      <m:sSupPr>
                        <m:ctrlPr>
                          <a:rPr lang="en-US" sz="2400" b="0" i="1" smtClean="0">
                            <a:solidFill>
                              <a:schemeClr val="tx1"/>
                            </a:solidFill>
                            <a:latin typeface="Cambria Math" panose="02040503050406030204" pitchFamily="18" charset="0"/>
                            <a:cs typeface="Times New Roman" panose="02020603050405020304" pitchFamily="18" charset="0"/>
                          </a:rPr>
                        </m:ctrlPr>
                      </m:sSupPr>
                      <m:e>
                        <m:r>
                          <a:rPr lang="en-US" sz="2400" b="0" i="1" smtClean="0">
                            <a:solidFill>
                              <a:schemeClr val="tx1"/>
                            </a:solidFill>
                            <a:latin typeface="Cambria Math" panose="02040503050406030204" pitchFamily="18" charset="0"/>
                            <a:cs typeface="Times New Roman" panose="02020603050405020304" pitchFamily="18" charset="0"/>
                          </a:rPr>
                          <m:t>𝑐</m:t>
                        </m:r>
                      </m:e>
                      <m:sup>
                        <m:r>
                          <a:rPr lang="en-US" sz="2400" b="0" i="1" smtClean="0">
                            <a:solidFill>
                              <a:schemeClr val="tx1"/>
                            </a:solidFill>
                            <a:latin typeface="Cambria Math" panose="02040503050406030204" pitchFamily="18" charset="0"/>
                            <a:cs typeface="Times New Roman" panose="02020603050405020304" pitchFamily="18" charset="0"/>
                          </a:rPr>
                          <m:t>′</m:t>
                        </m:r>
                      </m:sup>
                    </m:sSup>
                    <m:r>
                      <a:rPr lang="en-US" sz="2400" b="0" i="1" smtClean="0">
                        <a:solidFill>
                          <a:schemeClr val="tx1"/>
                        </a:solidFill>
                        <a:latin typeface="Cambria Math" panose="02040503050406030204" pitchFamily="18" charset="0"/>
                        <a:cs typeface="Times New Roman" panose="02020603050405020304" pitchFamily="18" charset="0"/>
                      </a:rPr>
                      <m:t>𝑠</m:t>
                    </m:r>
                  </m:oMath>
                </a14:m>
                <a:r>
                  <a:rPr lang="en-US" sz="2400" dirty="0">
                    <a:solidFill>
                      <a:schemeClr val="tx1"/>
                    </a:solidFill>
                    <a:cs typeface="Times New Roman" panose="02020603050405020304" pitchFamily="18" charset="0"/>
                  </a:rPr>
                  <a:t> evolution from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𝑐</m:t>
                    </m:r>
                    <m:r>
                      <a:rPr lang="en-US" sz="2400" b="0" i="1" smtClean="0">
                        <a:solidFill>
                          <a:schemeClr val="tx1"/>
                        </a:solidFill>
                        <a:latin typeface="Cambria Math" panose="02040503050406030204" pitchFamily="18" charset="0"/>
                        <a:cs typeface="Times New Roman" panose="02020603050405020304" pitchFamily="18" charset="0"/>
                      </a:rPr>
                      <m:t>−1</m:t>
                    </m:r>
                  </m:oMath>
                </a14:m>
                <a:r>
                  <a:rPr lang="en-US" sz="2400" dirty="0">
                    <a:solidFill>
                      <a:schemeClr val="tx1"/>
                    </a:solidFill>
                    <a:cs typeface="Times New Roman" panose="02020603050405020304" pitchFamily="18" charset="0"/>
                  </a:rPr>
                  <a:t> to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𝑐</m:t>
                    </m:r>
                    <m:r>
                      <a:rPr lang="en-US" sz="2400" b="0" i="1" smtClean="0">
                        <a:solidFill>
                          <a:schemeClr val="tx1"/>
                        </a:solidFill>
                        <a:latin typeface="Cambria Math" panose="02040503050406030204" pitchFamily="18" charset="0"/>
                        <a:cs typeface="Times New Roman" panose="02020603050405020304" pitchFamily="18" charset="0"/>
                      </a:rPr>
                      <m:t>+ℓ</m:t>
                    </m:r>
                  </m:oMath>
                </a14:m>
                <a:r>
                  <a:rPr lang="en-US" sz="2400" dirty="0">
                    <a:solidFill>
                      <a:schemeClr val="tx1"/>
                    </a:solidFill>
                    <a:cs typeface="Times New Roman" panose="02020603050405020304" pitchFamily="18" charset="0"/>
                  </a:rPr>
                  <a:t>, compared against never-treated units</a:t>
                </a:r>
              </a:p>
              <a:p>
                <a:pPr lvl="1"/>
                <a:r>
                  <a:rPr lang="en-US" sz="2400" dirty="0">
                    <a:solidFill>
                      <a:schemeClr val="tx1"/>
                    </a:solidFill>
                    <a:cs typeface="Times New Roman" panose="02020603050405020304" pitchFamily="18" charset="0"/>
                  </a:rPr>
                  <a:t>When there are no always-treated units, these are </a:t>
                </a:r>
                <a:r>
                  <a:rPr lang="en-US" sz="2400" b="1" dirty="0">
                    <a:solidFill>
                      <a:schemeClr val="tx1"/>
                    </a:solidFill>
                    <a:cs typeface="Times New Roman" panose="02020603050405020304" pitchFamily="18" charset="0"/>
                  </a:rPr>
                  <a:t>equivalent to an ATT!</a:t>
                </a:r>
                <a:endParaRPr lang="en-US" sz="2400" dirty="0">
                  <a:solidFill>
                    <a:schemeClr val="tx1"/>
                  </a:solidFill>
                  <a:cs typeface="Times New Roman" panose="02020603050405020304" pitchFamily="18" charset="0"/>
                </a:endParaRPr>
              </a:p>
              <a:p>
                <a:pPr lvl="1"/>
                <a:endParaRPr lang="en-US" sz="2400" dirty="0">
                  <a:solidFill>
                    <a:schemeClr val="tx1"/>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066800"/>
                <a:ext cx="10591799" cy="5141388"/>
              </a:xfrm>
              <a:blipFill>
                <a:blip r:embed="rId3"/>
                <a:stretch>
                  <a:fillRect t="-1661"/>
                </a:stretch>
              </a:blipFill>
            </p:spPr>
            <p:txBody>
              <a:bodyPr/>
              <a:lstStyle/>
              <a:p>
                <a:r>
                  <a:rPr lang="en-US">
                    <a:noFill/>
                  </a:rPr>
                  <a:t> </a:t>
                </a:r>
              </a:p>
            </p:txBody>
          </p:sp>
        </mc:Fallback>
      </mc:AlternateContent>
    </p:spTree>
    <p:extLst>
      <p:ext uri="{BB962C8B-B14F-4D97-AF65-F5344CB8AC3E}">
        <p14:creationId xmlns:p14="http://schemas.microsoft.com/office/powerpoint/2010/main" val="9629893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Callaway and </a:t>
            </a:r>
            <a:r>
              <a:rPr lang="en-US" sz="3600" dirty="0" err="1">
                <a:cs typeface="Times New Roman" panose="02020603050405020304" pitchFamily="18" charset="0"/>
              </a:rPr>
              <a:t>Sant’Anna</a:t>
            </a:r>
            <a:r>
              <a:rPr lang="en-US" sz="3600" dirty="0">
                <a:cs typeface="Times New Roman" panose="02020603050405020304" pitchFamily="18" charset="0"/>
              </a:rPr>
              <a:t> (2021)</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066800"/>
                <a:ext cx="10591799" cy="5141388"/>
              </a:xfrm>
            </p:spPr>
            <p:txBody>
              <a:bodyPr>
                <a:noAutofit/>
              </a:bodyPr>
              <a:lstStyle/>
              <a:p>
                <a:pPr lvl="1"/>
                <a:r>
                  <a:rPr lang="en-US" sz="2400" dirty="0">
                    <a:solidFill>
                      <a:schemeClr val="tx1"/>
                    </a:solidFill>
                    <a:cs typeface="Times New Roman" panose="02020603050405020304" pitchFamily="18" charset="0"/>
                  </a:rPr>
                  <a:t>Goal: recover </a:t>
                </a:r>
                <a:r>
                  <a:rPr lang="en-US" sz="2400" b="1" dirty="0">
                    <a:solidFill>
                      <a:schemeClr val="tx1"/>
                    </a:solidFill>
                    <a:cs typeface="Times New Roman" panose="02020603050405020304" pitchFamily="18" charset="0"/>
                  </a:rPr>
                  <a:t>cohort-period-specific treatment effect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𝑇</m:t>
                    </m:r>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𝐸</m:t>
                        </m:r>
                      </m:e>
                      <m:sub>
                        <m:r>
                          <a:rPr lang="en-US" sz="2400" b="0" i="1" smtClean="0">
                            <a:solidFill>
                              <a:schemeClr val="tx1"/>
                            </a:solidFill>
                            <a:latin typeface="Cambria Math" panose="02040503050406030204" pitchFamily="18" charset="0"/>
                            <a:cs typeface="Times New Roman" panose="02020603050405020304" pitchFamily="18" charset="0"/>
                          </a:rPr>
                          <m:t>𝑐</m:t>
                        </m:r>
                        <m:r>
                          <a:rPr lang="en-US" sz="2400" b="0" i="1" smtClean="0">
                            <a:solidFill>
                              <a:schemeClr val="tx1"/>
                            </a:solidFill>
                            <a:latin typeface="Cambria Math" panose="02040503050406030204" pitchFamily="18" charset="0"/>
                            <a:cs typeface="Times New Roman" panose="02020603050405020304" pitchFamily="18" charset="0"/>
                          </a:rPr>
                          <m:t>, </m:t>
                        </m:r>
                        <m:r>
                          <a:rPr lang="en-US" sz="2400" b="0" i="1" smtClean="0">
                            <a:solidFill>
                              <a:schemeClr val="tx1"/>
                            </a:solidFill>
                            <a:latin typeface="Cambria Math" panose="02040503050406030204" pitchFamily="18" charset="0"/>
                            <a:cs typeface="Times New Roman" panose="02020603050405020304" pitchFamily="18" charset="0"/>
                          </a:rPr>
                          <m:t>𝑐</m:t>
                        </m:r>
                        <m:r>
                          <a:rPr lang="en-US" sz="2400" b="0" i="1" smtClean="0">
                            <a:solidFill>
                              <a:schemeClr val="tx1"/>
                            </a:solidFill>
                            <a:latin typeface="Cambria Math" panose="02040503050406030204" pitchFamily="18" charset="0"/>
                            <a:cs typeface="Times New Roman" panose="02020603050405020304" pitchFamily="18" charset="0"/>
                          </a:rPr>
                          <m:t>+ℓ</m:t>
                        </m:r>
                      </m:sub>
                    </m:sSub>
                  </m:oMath>
                </a14:m>
                <a:endParaRPr lang="en-US" sz="2400" dirty="0">
                  <a:solidFill>
                    <a:schemeClr val="tx1"/>
                  </a:solidFill>
                  <a:cs typeface="Times New Roman" panose="02020603050405020304" pitchFamily="18" charset="0"/>
                </a:endParaRPr>
              </a:p>
              <a:p>
                <a:pPr lvl="2"/>
                <a:r>
                  <a:rPr lang="en-US" sz="2400" dirty="0">
                    <a:solidFill>
                      <a:schemeClr val="tx1"/>
                    </a:solidFill>
                    <a:cs typeface="Times New Roman" panose="02020603050405020304" pitchFamily="18" charset="0"/>
                  </a:rPr>
                  <a:t>For each cohort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𝑐</m:t>
                    </m:r>
                  </m:oMath>
                </a14:m>
                <a:r>
                  <a:rPr lang="en-US" sz="2400" dirty="0">
                    <a:solidFill>
                      <a:schemeClr val="tx1"/>
                    </a:solidFill>
                    <a:cs typeface="Times New Roman" panose="02020603050405020304" pitchFamily="18" charset="0"/>
                  </a:rPr>
                  <a:t> that received treatment at a specific year (not relative)</a:t>
                </a:r>
              </a:p>
              <a:p>
                <a:pPr lvl="2"/>
                <a:r>
                  <a:rPr lang="en-US" sz="2400" dirty="0">
                    <a:solidFill>
                      <a:schemeClr val="tx1"/>
                    </a:solidFill>
                    <a:cs typeface="Times New Roman" panose="02020603050405020304" pitchFamily="18" charset="0"/>
                  </a:rPr>
                  <a:t>Allow treatment effects to vary across periods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ℓ</m:t>
                    </m:r>
                  </m:oMath>
                </a14:m>
                <a:r>
                  <a:rPr lang="en-US" sz="2400" dirty="0">
                    <a:solidFill>
                      <a:schemeClr val="tx1"/>
                    </a:solidFill>
                    <a:cs typeface="Times New Roman" panose="02020603050405020304" pitchFamily="18" charset="0"/>
                  </a:rPr>
                  <a:t> (now relative)</a:t>
                </a:r>
              </a:p>
              <a:p>
                <a:pPr lvl="1"/>
                <a:r>
                  <a:rPr lang="en-US" sz="2400" dirty="0">
                    <a:solidFill>
                      <a:schemeClr val="tx1"/>
                    </a:solidFill>
                    <a:cs typeface="Times New Roman" panose="02020603050405020304" pitchFamily="18" charset="0"/>
                  </a:rPr>
                  <a:t>To do this, </a:t>
                </a:r>
                <a:r>
                  <a:rPr lang="en-US" sz="2400" i="1" dirty="0">
                    <a:solidFill>
                      <a:schemeClr val="tx1"/>
                    </a:solidFill>
                    <a:cs typeface="Times New Roman" panose="02020603050405020304" pitchFamily="18" charset="0"/>
                  </a:rPr>
                  <a:t>aggregate treated units into cohorts</a:t>
                </a:r>
              </a:p>
              <a:p>
                <a:pPr lvl="1"/>
                <a:r>
                  <a:rPr lang="en-US" sz="2400" dirty="0">
                    <a:solidFill>
                      <a:schemeClr val="tx1"/>
                    </a:solidFill>
                    <a:cs typeface="Times New Roman" panose="02020603050405020304" pitchFamily="18" charset="0"/>
                  </a:rPr>
                  <a:t>Each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𝑇</m:t>
                    </m:r>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𝐸</m:t>
                        </m:r>
                      </m:e>
                      <m:sub>
                        <m:r>
                          <a:rPr lang="en-US" sz="2400" b="0" i="1" smtClean="0">
                            <a:solidFill>
                              <a:schemeClr val="tx1"/>
                            </a:solidFill>
                            <a:latin typeface="Cambria Math" panose="02040503050406030204" pitchFamily="18" charset="0"/>
                            <a:cs typeface="Times New Roman" panose="02020603050405020304" pitchFamily="18" charset="0"/>
                          </a:rPr>
                          <m:t>𝑐</m:t>
                        </m:r>
                        <m:r>
                          <a:rPr lang="en-US" sz="2400" b="0" i="1" smtClean="0">
                            <a:solidFill>
                              <a:schemeClr val="tx1"/>
                            </a:solidFill>
                            <a:latin typeface="Cambria Math" panose="02040503050406030204" pitchFamily="18" charset="0"/>
                            <a:cs typeface="Times New Roman" panose="02020603050405020304" pitchFamily="18" charset="0"/>
                          </a:rPr>
                          <m:t>,</m:t>
                        </m:r>
                        <m:r>
                          <a:rPr lang="en-US" sz="2400" b="0" i="1" smtClean="0">
                            <a:solidFill>
                              <a:schemeClr val="tx1"/>
                            </a:solidFill>
                            <a:latin typeface="Cambria Math" panose="02040503050406030204" pitchFamily="18" charset="0"/>
                            <a:cs typeface="Times New Roman" panose="02020603050405020304" pitchFamily="18" charset="0"/>
                          </a:rPr>
                          <m:t>𝑐</m:t>
                        </m:r>
                        <m:r>
                          <a:rPr lang="en-US" sz="2400" b="0" i="1" smtClean="0">
                            <a:solidFill>
                              <a:schemeClr val="tx1"/>
                            </a:solidFill>
                            <a:latin typeface="Cambria Math" panose="02040503050406030204" pitchFamily="18" charset="0"/>
                            <a:cs typeface="Times New Roman" panose="02020603050405020304" pitchFamily="18" charset="0"/>
                          </a:rPr>
                          <m:t>+ℓ</m:t>
                        </m:r>
                      </m:sub>
                    </m:sSub>
                    <m:r>
                      <a:rPr lang="en-US" sz="2400" b="0" i="1" smtClean="0">
                        <a:solidFill>
                          <a:schemeClr val="tx1"/>
                        </a:solidFill>
                        <a:latin typeface="Cambria Math" panose="02040503050406030204" pitchFamily="18" charset="0"/>
                        <a:cs typeface="Times New Roman" panose="02020603050405020304" pitchFamily="18" charset="0"/>
                      </a:rPr>
                      <m:t> </m:t>
                    </m:r>
                  </m:oMath>
                </a14:m>
                <a:r>
                  <a:rPr lang="en-US" sz="2400" dirty="0">
                    <a:solidFill>
                      <a:schemeClr val="tx1"/>
                    </a:solidFill>
                    <a:cs typeface="Times New Roman" panose="02020603050405020304" pitchFamily="18" charset="0"/>
                  </a:rPr>
                  <a:t>is a comparison of cohort </a:t>
                </a:r>
                <a14:m>
                  <m:oMath xmlns:m="http://schemas.openxmlformats.org/officeDocument/2006/math">
                    <m:sSup>
                      <m:sSupPr>
                        <m:ctrlPr>
                          <a:rPr lang="en-US" sz="2400" b="0" i="1" smtClean="0">
                            <a:solidFill>
                              <a:schemeClr val="tx1"/>
                            </a:solidFill>
                            <a:latin typeface="Cambria Math" panose="02040503050406030204" pitchFamily="18" charset="0"/>
                            <a:cs typeface="Times New Roman" panose="02020603050405020304" pitchFamily="18" charset="0"/>
                          </a:rPr>
                        </m:ctrlPr>
                      </m:sSupPr>
                      <m:e>
                        <m:r>
                          <a:rPr lang="en-US" sz="2400" b="0" i="1" smtClean="0">
                            <a:solidFill>
                              <a:schemeClr val="tx1"/>
                            </a:solidFill>
                            <a:latin typeface="Cambria Math" panose="02040503050406030204" pitchFamily="18" charset="0"/>
                            <a:cs typeface="Times New Roman" panose="02020603050405020304" pitchFamily="18" charset="0"/>
                          </a:rPr>
                          <m:t>𝑐</m:t>
                        </m:r>
                      </m:e>
                      <m:sup>
                        <m:r>
                          <a:rPr lang="en-US" sz="2400" b="0" i="1" smtClean="0">
                            <a:solidFill>
                              <a:schemeClr val="tx1"/>
                            </a:solidFill>
                            <a:latin typeface="Cambria Math" panose="02040503050406030204" pitchFamily="18" charset="0"/>
                            <a:cs typeface="Times New Roman" panose="02020603050405020304" pitchFamily="18" charset="0"/>
                          </a:rPr>
                          <m:t>′</m:t>
                        </m:r>
                      </m:sup>
                    </m:sSup>
                    <m:r>
                      <a:rPr lang="en-US" sz="2400" b="0" i="1" smtClean="0">
                        <a:solidFill>
                          <a:schemeClr val="tx1"/>
                        </a:solidFill>
                        <a:latin typeface="Cambria Math" panose="02040503050406030204" pitchFamily="18" charset="0"/>
                        <a:cs typeface="Times New Roman" panose="02020603050405020304" pitchFamily="18" charset="0"/>
                      </a:rPr>
                      <m:t>𝑠</m:t>
                    </m:r>
                  </m:oMath>
                </a14:m>
                <a:r>
                  <a:rPr lang="en-US" sz="2400" dirty="0">
                    <a:solidFill>
                      <a:schemeClr val="tx1"/>
                    </a:solidFill>
                    <a:cs typeface="Times New Roman" panose="02020603050405020304" pitchFamily="18" charset="0"/>
                  </a:rPr>
                  <a:t> evolution from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𝑐</m:t>
                    </m:r>
                    <m:r>
                      <a:rPr lang="en-US" sz="2400" b="0" i="1" smtClean="0">
                        <a:solidFill>
                          <a:schemeClr val="tx1"/>
                        </a:solidFill>
                        <a:latin typeface="Cambria Math" panose="02040503050406030204" pitchFamily="18" charset="0"/>
                        <a:cs typeface="Times New Roman" panose="02020603050405020304" pitchFamily="18" charset="0"/>
                      </a:rPr>
                      <m:t>−1</m:t>
                    </m:r>
                  </m:oMath>
                </a14:m>
                <a:r>
                  <a:rPr lang="en-US" sz="2400" dirty="0">
                    <a:solidFill>
                      <a:schemeClr val="tx1"/>
                    </a:solidFill>
                    <a:cs typeface="Times New Roman" panose="02020603050405020304" pitchFamily="18" charset="0"/>
                  </a:rPr>
                  <a:t> to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𝑐</m:t>
                    </m:r>
                    <m:r>
                      <a:rPr lang="en-US" sz="2400" b="0" i="1" smtClean="0">
                        <a:solidFill>
                          <a:schemeClr val="tx1"/>
                        </a:solidFill>
                        <a:latin typeface="Cambria Math" panose="02040503050406030204" pitchFamily="18" charset="0"/>
                        <a:cs typeface="Times New Roman" panose="02020603050405020304" pitchFamily="18" charset="0"/>
                      </a:rPr>
                      <m:t>+ℓ</m:t>
                    </m:r>
                  </m:oMath>
                </a14:m>
                <a:r>
                  <a:rPr lang="en-US" sz="2400" dirty="0">
                    <a:solidFill>
                      <a:schemeClr val="tx1"/>
                    </a:solidFill>
                    <a:cs typeface="Times New Roman" panose="02020603050405020304" pitchFamily="18" charset="0"/>
                  </a:rPr>
                  <a:t>, compared against never-treated units</a:t>
                </a:r>
              </a:p>
              <a:p>
                <a:pPr lvl="1"/>
                <a:r>
                  <a:rPr lang="en-US" sz="2400" dirty="0">
                    <a:solidFill>
                      <a:schemeClr val="tx1"/>
                    </a:solidFill>
                    <a:cs typeface="Times New Roman" panose="02020603050405020304" pitchFamily="18" charset="0"/>
                  </a:rPr>
                  <a:t>When there are no always-treated units, these are </a:t>
                </a:r>
                <a:r>
                  <a:rPr lang="en-US" sz="2400" b="1" dirty="0">
                    <a:solidFill>
                      <a:schemeClr val="tx1"/>
                    </a:solidFill>
                    <a:cs typeface="Times New Roman" panose="02020603050405020304" pitchFamily="18" charset="0"/>
                  </a:rPr>
                  <a:t>equivalent to an ATT!</a:t>
                </a:r>
              </a:p>
              <a:p>
                <a:pPr marL="274320" lvl="1" indent="0">
                  <a:buNone/>
                </a:pPr>
                <a:endParaRPr lang="en-US" sz="2400" b="1" dirty="0">
                  <a:solidFill>
                    <a:schemeClr val="tx1"/>
                  </a:solidFill>
                  <a:cs typeface="Times New Roman" panose="02020603050405020304" pitchFamily="18" charset="0"/>
                </a:endParaRPr>
              </a:p>
              <a:p>
                <a:pPr marL="274320" lvl="1" indent="0">
                  <a:buNone/>
                </a:pPr>
                <a:r>
                  <a:rPr lang="en-US" sz="2400" dirty="0">
                    <a:solidFill>
                      <a:schemeClr val="tx1"/>
                    </a:solidFill>
                    <a:cs typeface="Times New Roman" panose="02020603050405020304" pitchFamily="18" charset="0"/>
                  </a:rPr>
                  <a:t>Can also use “not-yet-treated” units as controls, as long as: </a:t>
                </a:r>
              </a:p>
              <a:p>
                <a:pPr lvl="1"/>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𝑐</m:t>
                    </m:r>
                    <m:r>
                      <a:rPr lang="en-US" sz="2400" b="0" i="1" smtClean="0">
                        <a:solidFill>
                          <a:schemeClr val="tx1"/>
                        </a:solidFill>
                        <a:latin typeface="Cambria Math" panose="02040503050406030204" pitchFamily="18" charset="0"/>
                        <a:cs typeface="Times New Roman" panose="02020603050405020304" pitchFamily="18" charset="0"/>
                      </a:rPr>
                      <m:t>+ℓ≤</m:t>
                    </m:r>
                    <m:r>
                      <a:rPr lang="en-US" sz="2400" b="0" i="1" smtClean="0">
                        <a:solidFill>
                          <a:schemeClr val="tx1"/>
                        </a:solidFill>
                        <a:latin typeface="Cambria Math" panose="02040503050406030204" pitchFamily="18" charset="0"/>
                        <a:cs typeface="Times New Roman" panose="02020603050405020304" pitchFamily="18" charset="0"/>
                      </a:rPr>
                      <m:t>𝑈</m:t>
                    </m:r>
                    <m:r>
                      <a:rPr lang="en-US" sz="2400" b="0" i="1" smtClean="0">
                        <a:solidFill>
                          <a:schemeClr val="tx1"/>
                        </a:solidFill>
                        <a:latin typeface="Cambria Math" panose="02040503050406030204" pitchFamily="18" charset="0"/>
                        <a:cs typeface="Times New Roman" panose="02020603050405020304" pitchFamily="18" charset="0"/>
                      </a:rPr>
                      <m:t>, </m:t>
                    </m:r>
                  </m:oMath>
                </a14:m>
                <a:r>
                  <a:rPr lang="en-US" sz="2400" dirty="0">
                    <a:solidFill>
                      <a:schemeClr val="tx1"/>
                    </a:solidFill>
                    <a:cs typeface="Times New Roman" panose="02020603050405020304" pitchFamily="18" charset="0"/>
                  </a:rPr>
                  <a:t>last period where there is at least one not-treated unit</a:t>
                </a:r>
              </a:p>
              <a:p>
                <a:pPr lvl="1"/>
                <a:r>
                  <a:rPr lang="en-US" sz="2400" dirty="0">
                    <a:solidFill>
                      <a:schemeClr val="tx1"/>
                    </a:solidFill>
                    <a:cs typeface="Times New Roman" panose="02020603050405020304" pitchFamily="18" charset="0"/>
                  </a:rPr>
                  <a:t>Useful when there’s no never-treated group (and similar to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𝐷𝐼</m:t>
                    </m:r>
                    <m:sSub>
                      <m:sSubPr>
                        <m:ctrlPr>
                          <a:rPr lang="en-US" sz="240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𝐷</m:t>
                        </m:r>
                      </m:e>
                      <m:sub>
                        <m:r>
                          <a:rPr lang="en-US" sz="2400" b="0" i="1" smtClean="0">
                            <a:solidFill>
                              <a:schemeClr val="tx1"/>
                            </a:solidFill>
                            <a:latin typeface="Cambria Math" panose="02040503050406030204" pitchFamily="18" charset="0"/>
                            <a:cs typeface="Times New Roman" panose="02020603050405020304" pitchFamily="18" charset="0"/>
                          </a:rPr>
                          <m:t>𝑀</m:t>
                        </m:r>
                      </m:sub>
                    </m:sSub>
                    <m:r>
                      <a:rPr lang="en-US" sz="2400" b="0" i="1" smtClean="0">
                        <a:solidFill>
                          <a:schemeClr val="tx1"/>
                        </a:solidFill>
                        <a:latin typeface="Cambria Math" panose="02040503050406030204" pitchFamily="18" charset="0"/>
                        <a:cs typeface="Times New Roman" panose="02020603050405020304" pitchFamily="18" charset="0"/>
                      </a:rPr>
                      <m:t>)</m:t>
                    </m:r>
                  </m:oMath>
                </a14:m>
                <a:endParaRPr lang="en-US" sz="2400" dirty="0">
                  <a:solidFill>
                    <a:schemeClr val="tx1"/>
                  </a:solidFill>
                  <a:cs typeface="Times New Roman" panose="02020603050405020304" pitchFamily="18" charset="0"/>
                </a:endParaRPr>
              </a:p>
              <a:p>
                <a:pPr lvl="1"/>
                <a:r>
                  <a:rPr lang="en-US" sz="2400" dirty="0">
                    <a:solidFill>
                      <a:schemeClr val="tx1"/>
                    </a:solidFill>
                    <a:cs typeface="Times New Roman" panose="02020603050405020304" pitchFamily="18" charset="0"/>
                  </a:rPr>
                  <a:t>May also increase precision</a:t>
                </a:r>
              </a:p>
              <a:p>
                <a:pPr lvl="1"/>
                <a:endParaRPr lang="en-US" sz="2400" dirty="0">
                  <a:solidFill>
                    <a:schemeClr val="tx1"/>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066800"/>
                <a:ext cx="10591799" cy="5141388"/>
              </a:xfrm>
              <a:blipFill>
                <a:blip r:embed="rId3"/>
                <a:stretch>
                  <a:fillRect t="-1661"/>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AA3CBA7A-48AE-E5A9-184F-9AD7210DAD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61678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Increasing Efficiency</a:t>
            </a:r>
            <a:r>
              <a:rPr lang="en-US" sz="3600" dirty="0">
                <a:cs typeface="Times New Roman" panose="02020603050405020304" pitchFamily="18" charset="0"/>
              </a:rPr>
              <a:t>: </a:t>
            </a:r>
            <a:r>
              <a:rPr lang="en-US" sz="3600" dirty="0" err="1">
                <a:cs typeface="Times New Roman" panose="02020603050405020304" pitchFamily="18" charset="0"/>
              </a:rPr>
              <a:t>Borusyak</a:t>
            </a:r>
            <a:r>
              <a:rPr lang="en-US" sz="3600" dirty="0">
                <a:cs typeface="Times New Roman" panose="02020603050405020304" pitchFamily="18" charset="0"/>
              </a:rPr>
              <a:t> et al., 2021</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066800"/>
                <a:ext cx="10820400" cy="5141388"/>
              </a:xfrm>
            </p:spPr>
            <p:txBody>
              <a:bodyPr>
                <a:noAutofit/>
              </a:bodyPr>
              <a:lstStyle/>
              <a:p>
                <a:pPr lvl="1"/>
                <a:r>
                  <a:rPr lang="en-US" sz="2400" dirty="0">
                    <a:solidFill>
                      <a:schemeClr val="tx1"/>
                    </a:solidFill>
                    <a:cs typeface="Times New Roman" panose="02020603050405020304" pitchFamily="18" charset="0"/>
                  </a:rPr>
                  <a:t>Callaway and </a:t>
                </a:r>
                <a:r>
                  <a:rPr lang="en-US" sz="2400" dirty="0" err="1">
                    <a:solidFill>
                      <a:schemeClr val="tx1"/>
                    </a:solidFill>
                    <a:cs typeface="Times New Roman" panose="02020603050405020304" pitchFamily="18" charset="0"/>
                  </a:rPr>
                  <a:t>Sant’Anna</a:t>
                </a:r>
                <a:r>
                  <a:rPr lang="en-US" sz="2400" dirty="0">
                    <a:solidFill>
                      <a:schemeClr val="tx1"/>
                    </a:solidFill>
                    <a:cs typeface="Times New Roman" panose="02020603050405020304" pitchFamily="18" charset="0"/>
                  </a:rPr>
                  <a:t> (2021) estimators are similar to others proposed by: </a:t>
                </a:r>
              </a:p>
              <a:p>
                <a:pPr lvl="2"/>
                <a:r>
                  <a:rPr lang="en-US" sz="2400" dirty="0">
                    <a:solidFill>
                      <a:schemeClr val="tx1"/>
                    </a:solidFill>
                    <a:cs typeface="Times New Roman" panose="02020603050405020304" pitchFamily="18" charset="0"/>
                  </a:rPr>
                  <a:t>Sun and Abraham (2021) </a:t>
                </a:r>
              </a:p>
              <a:p>
                <a:pPr lvl="2"/>
                <a:r>
                  <a:rPr lang="en-US" sz="2400" dirty="0" err="1">
                    <a:solidFill>
                      <a:schemeClr val="tx1"/>
                    </a:solidFill>
                    <a:cs typeface="Times New Roman" panose="02020603050405020304" pitchFamily="18" charset="0"/>
                  </a:rPr>
                  <a:t>Borusyak</a:t>
                </a:r>
                <a:r>
                  <a:rPr lang="en-US" sz="2400" dirty="0">
                    <a:solidFill>
                      <a:schemeClr val="tx1"/>
                    </a:solidFill>
                    <a:cs typeface="Times New Roman" panose="02020603050405020304" pitchFamily="18" charset="0"/>
                  </a:rPr>
                  <a:t> et al. (2021) </a:t>
                </a:r>
              </a:p>
              <a:p>
                <a:pPr lvl="2"/>
                <a:r>
                  <a:rPr lang="en-US" sz="2400" dirty="0">
                    <a:solidFill>
                      <a:schemeClr val="tx1"/>
                    </a:solidFill>
                    <a:cs typeface="Times New Roman" panose="02020603050405020304" pitchFamily="18" charset="0"/>
                  </a:rPr>
                  <a:t>Liu et al. (2021) </a:t>
                </a:r>
              </a:p>
              <a:p>
                <a:pPr lvl="2"/>
                <a:r>
                  <a:rPr lang="en-US" sz="2400" dirty="0">
                    <a:solidFill>
                      <a:schemeClr val="tx1"/>
                    </a:solidFill>
                    <a:cs typeface="Times New Roman" panose="02020603050405020304" pitchFamily="18" charset="0"/>
                  </a:rPr>
                  <a:t>Gardner (2021) </a:t>
                </a:r>
              </a:p>
              <a:p>
                <a:pPr lvl="2"/>
                <a:r>
                  <a:rPr lang="en-US" sz="2400" dirty="0">
                    <a:solidFill>
                      <a:schemeClr val="tx1"/>
                    </a:solidFill>
                    <a:cs typeface="Times New Roman" panose="02020603050405020304" pitchFamily="18" charset="0"/>
                  </a:rPr>
                  <a:t>Wooldridge (2021) </a:t>
                </a:r>
              </a:p>
              <a:p>
                <a:pPr lvl="1"/>
                <a:r>
                  <a:rPr lang="en-US" sz="2400" dirty="0">
                    <a:solidFill>
                      <a:schemeClr val="tx1"/>
                    </a:solidFill>
                    <a:cs typeface="Times New Roman" panose="02020603050405020304" pitchFamily="18" charset="0"/>
                  </a:rPr>
                  <a:t>One potential advantage: higher precision (efficiency) around the truth </a:t>
                </a:r>
              </a:p>
              <a:p>
                <a:pPr lvl="1"/>
                <a:r>
                  <a:rPr lang="en-US" sz="2400" dirty="0" err="1">
                    <a:solidFill>
                      <a:schemeClr val="tx1"/>
                    </a:solidFill>
                    <a:cs typeface="Times New Roman" panose="02020603050405020304" pitchFamily="18" charset="0"/>
                  </a:rPr>
                  <a:t>Borusyak</a:t>
                </a:r>
                <a:r>
                  <a:rPr lang="en-US" sz="2400" dirty="0">
                    <a:solidFill>
                      <a:schemeClr val="tx1"/>
                    </a:solidFill>
                    <a:cs typeface="Times New Roman" panose="02020603050405020304" pitchFamily="18" charset="0"/>
                  </a:rPr>
                  <a:t> et al. (2021) achieves this through </a:t>
                </a:r>
                <a:r>
                  <a:rPr lang="en-US" sz="2400" b="1" dirty="0">
                    <a:solidFill>
                      <a:schemeClr val="tx1"/>
                    </a:solidFill>
                    <a:cs typeface="Times New Roman" panose="02020603050405020304" pitchFamily="18" charset="0"/>
                  </a:rPr>
                  <a:t>high-dimensional fixed effects: </a:t>
                </a:r>
              </a:p>
              <a:p>
                <a:pPr lvl="2"/>
                <a:r>
                  <a:rPr lang="en-US" sz="2400" dirty="0">
                    <a:solidFill>
                      <a:schemeClr val="tx1"/>
                    </a:solidFill>
                    <a:cs typeface="Times New Roman" panose="02020603050405020304" pitchFamily="18" charset="0"/>
                  </a:rPr>
                  <a:t>If data has 50 groups, 10 time periods, and 100 treated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m:t>
                    </m:r>
                    <m:r>
                      <a:rPr lang="en-US" sz="2400" b="0" i="1" smtClean="0">
                        <a:solidFill>
                          <a:schemeClr val="tx1"/>
                        </a:solidFill>
                        <a:latin typeface="Cambria Math" panose="02040503050406030204" pitchFamily="18" charset="0"/>
                        <a:cs typeface="Times New Roman" panose="02020603050405020304" pitchFamily="18" charset="0"/>
                      </a:rPr>
                      <m:t>𝑔</m:t>
                    </m:r>
                    <m:r>
                      <a:rPr lang="en-US" sz="2400" b="0" i="1" smtClean="0">
                        <a:solidFill>
                          <a:schemeClr val="tx1"/>
                        </a:solidFill>
                        <a:latin typeface="Cambria Math" panose="02040503050406030204" pitchFamily="18" charset="0"/>
                        <a:cs typeface="Times New Roman" panose="02020603050405020304" pitchFamily="18" charset="0"/>
                      </a:rPr>
                      <m:t>,</m:t>
                    </m:r>
                    <m:r>
                      <a:rPr lang="en-US" sz="2400" b="0" i="1" smtClean="0">
                        <a:solidFill>
                          <a:schemeClr val="tx1"/>
                        </a:solidFill>
                        <a:latin typeface="Cambria Math" panose="02040503050406030204" pitchFamily="18" charset="0"/>
                        <a:cs typeface="Times New Roman" panose="02020603050405020304" pitchFamily="18" charset="0"/>
                      </a:rPr>
                      <m:t>𝑡</m:t>
                    </m:r>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cells</a:t>
                </a:r>
              </a:p>
              <a:p>
                <a:pPr lvl="2"/>
                <a:r>
                  <a:rPr lang="en-US" sz="2400" dirty="0">
                    <a:solidFill>
                      <a:schemeClr val="tx1"/>
                    </a:solidFill>
                    <a:cs typeface="Times New Roman" panose="02020603050405020304" pitchFamily="18" charset="0"/>
                  </a:rPr>
                  <a:t>Regression would have </a:t>
                </a:r>
                <a:r>
                  <a:rPr lang="en-US" sz="2400" b="1" dirty="0">
                    <a:solidFill>
                      <a:schemeClr val="tx1"/>
                    </a:solidFill>
                    <a:cs typeface="Times New Roman" panose="02020603050405020304" pitchFamily="18" charset="0"/>
                  </a:rPr>
                  <a:t>158 fixed effects!</a:t>
                </a:r>
              </a:p>
              <a:p>
                <a:pPr lvl="2"/>
                <a:r>
                  <a:rPr lang="en-US" sz="2400" dirty="0">
                    <a:solidFill>
                      <a:schemeClr val="tx1"/>
                    </a:solidFill>
                    <a:cs typeface="Times New Roman" panose="02020603050405020304" pitchFamily="18" charset="0"/>
                  </a:rPr>
                  <a:t>But this approach returns an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𝐴𝑇</m:t>
                    </m:r>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𝐸</m:t>
                        </m:r>
                      </m:e>
                      <m:sub>
                        <m:r>
                          <a:rPr lang="en-US" sz="2400" b="0" i="1" smtClean="0">
                            <a:solidFill>
                              <a:schemeClr val="tx1"/>
                            </a:solidFill>
                            <a:latin typeface="Cambria Math" panose="02040503050406030204" pitchFamily="18" charset="0"/>
                            <a:cs typeface="Times New Roman" panose="02020603050405020304" pitchFamily="18" charset="0"/>
                          </a:rPr>
                          <m:t>𝑔</m:t>
                        </m:r>
                        <m:r>
                          <a:rPr lang="en-US" sz="2400" b="0" i="1" smtClean="0">
                            <a:solidFill>
                              <a:schemeClr val="tx1"/>
                            </a:solidFill>
                            <a:latin typeface="Cambria Math" panose="02040503050406030204" pitchFamily="18" charset="0"/>
                            <a:cs typeface="Times New Roman" panose="02020603050405020304" pitchFamily="18" charset="0"/>
                          </a:rPr>
                          <m:t>,</m:t>
                        </m:r>
                        <m:r>
                          <a:rPr lang="en-US" sz="2400" b="0" i="1" smtClean="0">
                            <a:solidFill>
                              <a:schemeClr val="tx1"/>
                            </a:solidFill>
                            <a:latin typeface="Cambria Math" panose="02040503050406030204" pitchFamily="18" charset="0"/>
                            <a:cs typeface="Times New Roman" panose="02020603050405020304" pitchFamily="18" charset="0"/>
                          </a:rPr>
                          <m:t>𝑡</m:t>
                        </m:r>
                      </m:sub>
                    </m:sSub>
                  </m:oMath>
                </a14:m>
                <a:r>
                  <a:rPr lang="en-US" sz="2400" dirty="0">
                    <a:solidFill>
                      <a:schemeClr val="tx1"/>
                    </a:solidFill>
                    <a:cs typeface="Times New Roman" panose="02020603050405020304" pitchFamily="18" charset="0"/>
                  </a:rPr>
                  <a:t> with the lowest possible(?) variance</a:t>
                </a:r>
              </a:p>
              <a:p>
                <a:pPr lvl="2"/>
                <a:r>
                  <a:rPr lang="en-US" sz="2400" dirty="0">
                    <a:solidFill>
                      <a:schemeClr val="tx1"/>
                    </a:solidFill>
                    <a:cs typeface="Times New Roman" panose="02020603050405020304" pitchFamily="18" charset="0"/>
                  </a:rPr>
                  <a:t>May be more computationally intensive, especially with big data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066800"/>
                <a:ext cx="10820400" cy="5141388"/>
              </a:xfrm>
              <a:blipFill>
                <a:blip r:embed="rId3"/>
                <a:stretch>
                  <a:fillRect t="-1661"/>
                </a:stretch>
              </a:blipFill>
            </p:spPr>
            <p:txBody>
              <a:bodyPr/>
              <a:lstStyle/>
              <a:p>
                <a:r>
                  <a:rPr lang="en-US">
                    <a:noFill/>
                  </a:rPr>
                  <a:t> </a:t>
                </a:r>
              </a:p>
            </p:txBody>
          </p:sp>
        </mc:Fallback>
      </mc:AlternateContent>
      <p:pic>
        <p:nvPicPr>
          <p:cNvPr id="5" name="Picture 2" descr="RStudio - RStudio">
            <a:extLst>
              <a:ext uri="{FF2B5EF4-FFF2-40B4-BE49-F238E27FC236}">
                <a16:creationId xmlns:a16="http://schemas.microsoft.com/office/drawing/2014/main" id="{9B9BE6C0-060A-BE19-C9FA-5F46E0B782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3599" y="5435938"/>
            <a:ext cx="1145629" cy="1145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7243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So What’s the Difference?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066800"/>
                <a:ext cx="10820400" cy="5141388"/>
              </a:xfrm>
            </p:spPr>
            <p:txBody>
              <a:bodyPr>
                <a:noAutofit/>
              </a:bodyPr>
              <a:lstStyle/>
              <a:p>
                <a:pPr lvl="1"/>
                <a:r>
                  <a:rPr lang="en-US" sz="2400" b="1" dirty="0">
                    <a:solidFill>
                      <a:schemeClr val="accent2">
                        <a:lumMod val="75000"/>
                      </a:schemeClr>
                    </a:solidFill>
                    <a:cs typeface="Times New Roman" panose="02020603050405020304" pitchFamily="18" charset="0"/>
                  </a:rPr>
                  <a:t>Parallel Trends Assumptions differ:</a:t>
                </a:r>
                <a:r>
                  <a:rPr lang="en-US" sz="2400" dirty="0">
                    <a:solidFill>
                      <a:schemeClr val="tx1"/>
                    </a:solidFill>
                    <a:cs typeface="Times New Roman" panose="02020603050405020304" pitchFamily="18" charset="0"/>
                  </a:rPr>
                  <a:t> </a:t>
                </a:r>
              </a:p>
              <a:p>
                <a:pPr lvl="2"/>
                <a:r>
                  <a:rPr lang="en-US" sz="2400" dirty="0" err="1">
                    <a:solidFill>
                      <a:schemeClr val="tx1"/>
                    </a:solidFill>
                    <a:cs typeface="Times New Roman" panose="02020603050405020304" pitchFamily="18" charset="0"/>
                  </a:rPr>
                  <a:t>Borusyak</a:t>
                </a:r>
                <a:r>
                  <a:rPr lang="en-US" sz="2400" dirty="0">
                    <a:solidFill>
                      <a:schemeClr val="tx1"/>
                    </a:solidFill>
                    <a:cs typeface="Times New Roman" panose="02020603050405020304" pitchFamily="18" charset="0"/>
                  </a:rPr>
                  <a:t> et al. require PTA for </a:t>
                </a:r>
                <a:r>
                  <a:rPr lang="en-US" sz="2400" b="1" dirty="0">
                    <a:solidFill>
                      <a:schemeClr val="tx1"/>
                    </a:solidFill>
                    <a:cs typeface="Times New Roman" panose="02020603050405020304" pitchFamily="18" charset="0"/>
                  </a:rPr>
                  <a:t>every</a:t>
                </a:r>
                <a:r>
                  <a:rPr lang="en-US" sz="2400" dirty="0">
                    <a:solidFill>
                      <a:schemeClr val="tx1"/>
                    </a:solidFill>
                    <a:cs typeface="Times New Roman" panose="02020603050405020304" pitchFamily="18" charset="0"/>
                  </a:rPr>
                  <a:t> group + </a:t>
                </a:r>
                <a:r>
                  <a:rPr lang="en-US" sz="2400" b="1" dirty="0">
                    <a:solidFill>
                      <a:schemeClr val="tx1"/>
                    </a:solidFill>
                    <a:cs typeface="Times New Roman" panose="02020603050405020304" pitchFamily="18" charset="0"/>
                  </a:rPr>
                  <a:t>every</a:t>
                </a:r>
                <a:r>
                  <a:rPr lang="en-US" sz="2400" dirty="0">
                    <a:solidFill>
                      <a:schemeClr val="tx1"/>
                    </a:solidFill>
                    <a:cs typeface="Times New Roman" panose="02020603050405020304" pitchFamily="18" charset="0"/>
                  </a:rPr>
                  <a:t> pair of consecutive periods</a:t>
                </a:r>
              </a:p>
              <a:p>
                <a:pPr lvl="2"/>
                <a:r>
                  <a:rPr lang="en-US" sz="2400" dirty="0">
                    <a:solidFill>
                      <a:schemeClr val="tx1"/>
                    </a:solidFill>
                    <a:cs typeface="Times New Roman" panose="02020603050405020304" pitchFamily="18" charset="0"/>
                  </a:rPr>
                  <a:t>Callaway and </a:t>
                </a:r>
                <a:r>
                  <a:rPr lang="en-US" sz="2400" dirty="0" err="1">
                    <a:solidFill>
                      <a:schemeClr val="tx1"/>
                    </a:solidFill>
                    <a:cs typeface="Times New Roman" panose="02020603050405020304" pitchFamily="18" charset="0"/>
                  </a:rPr>
                  <a:t>Sant’Anna</a:t>
                </a:r>
                <a:r>
                  <a:rPr lang="en-US" sz="2400" dirty="0">
                    <a:solidFill>
                      <a:schemeClr val="tx1"/>
                    </a:solidFill>
                    <a:cs typeface="Times New Roman" panose="02020603050405020304" pitchFamily="18" charset="0"/>
                  </a:rPr>
                  <a:t> impose a weaker assumption: </a:t>
                </a:r>
              </a:p>
              <a:p>
                <a:pPr lvl="3"/>
                <a:r>
                  <a:rPr lang="en-US" sz="2400" dirty="0">
                    <a:solidFill>
                      <a:schemeClr val="tx1"/>
                    </a:solidFill>
                    <a:cs typeface="Times New Roman" panose="02020603050405020304" pitchFamily="18" charset="0"/>
                  </a:rPr>
                  <a:t>Cohort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𝑐</m:t>
                    </m:r>
                  </m:oMath>
                </a14:m>
                <a:r>
                  <a:rPr lang="en-US" sz="2400" dirty="0">
                    <a:solidFill>
                      <a:schemeClr val="tx1"/>
                    </a:solidFill>
                    <a:cs typeface="Times New Roman" panose="02020603050405020304" pitchFamily="18" charset="0"/>
                  </a:rPr>
                  <a:t> must be on same trend as never-treated groups only from period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𝑐</m:t>
                    </m:r>
                  </m:oMath>
                </a14:m>
                <a:r>
                  <a:rPr lang="en-US" sz="2400" dirty="0">
                    <a:solidFill>
                      <a:schemeClr val="tx1"/>
                    </a:solidFill>
                    <a:cs typeface="Times New Roman" panose="02020603050405020304" pitchFamily="18" charset="0"/>
                  </a:rPr>
                  <a:t> on</a:t>
                </a:r>
              </a:p>
              <a:p>
                <a:pPr lvl="3"/>
                <a:r>
                  <a:rPr lang="en-US" sz="2400" dirty="0">
                    <a:solidFill>
                      <a:schemeClr val="tx1"/>
                    </a:solidFill>
                    <a:cs typeface="Times New Roman" panose="02020603050405020304" pitchFamily="18" charset="0"/>
                  </a:rPr>
                  <a:t>Also allows for conditional PTA (covariates)</a:t>
                </a:r>
              </a:p>
              <a:p>
                <a:pPr lvl="2"/>
                <a:endParaRPr lang="en-US" sz="2400" dirty="0">
                  <a:solidFill>
                    <a:schemeClr val="tx1"/>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066800"/>
                <a:ext cx="10820400" cy="5141388"/>
              </a:xfrm>
              <a:blipFill>
                <a:blip r:embed="rId3"/>
                <a:stretch>
                  <a:fillRect t="-1661" r="-113"/>
                </a:stretch>
              </a:blipFill>
            </p:spPr>
            <p:txBody>
              <a:bodyPr/>
              <a:lstStyle/>
              <a:p>
                <a:r>
                  <a:rPr lang="en-US">
                    <a:noFill/>
                  </a:rPr>
                  <a:t> </a:t>
                </a:r>
              </a:p>
            </p:txBody>
          </p:sp>
        </mc:Fallback>
      </mc:AlternateContent>
    </p:spTree>
    <p:extLst>
      <p:ext uri="{BB962C8B-B14F-4D97-AF65-F5344CB8AC3E}">
        <p14:creationId xmlns:p14="http://schemas.microsoft.com/office/powerpoint/2010/main" val="41553194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So What’s the Difference?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066800"/>
                <a:ext cx="10820400" cy="5141388"/>
              </a:xfrm>
            </p:spPr>
            <p:txBody>
              <a:bodyPr>
                <a:noAutofit/>
              </a:bodyPr>
              <a:lstStyle/>
              <a:p>
                <a:pPr lvl="1"/>
                <a:r>
                  <a:rPr lang="en-US" sz="2400" dirty="0">
                    <a:solidFill>
                      <a:schemeClr val="tx1"/>
                    </a:solidFill>
                    <a:cs typeface="Times New Roman" panose="02020603050405020304" pitchFamily="18" charset="0"/>
                  </a:rPr>
                  <a:t>Parallel Trends Assumptions differ: </a:t>
                </a:r>
              </a:p>
              <a:p>
                <a:pPr lvl="2"/>
                <a:r>
                  <a:rPr lang="en-US" sz="2400" dirty="0" err="1">
                    <a:solidFill>
                      <a:schemeClr val="tx1"/>
                    </a:solidFill>
                    <a:cs typeface="Times New Roman" panose="02020603050405020304" pitchFamily="18" charset="0"/>
                  </a:rPr>
                  <a:t>Borusyak</a:t>
                </a:r>
                <a:r>
                  <a:rPr lang="en-US" sz="2400" dirty="0">
                    <a:solidFill>
                      <a:schemeClr val="tx1"/>
                    </a:solidFill>
                    <a:cs typeface="Times New Roman" panose="02020603050405020304" pitchFamily="18" charset="0"/>
                  </a:rPr>
                  <a:t> et al. require PTA for </a:t>
                </a:r>
                <a:r>
                  <a:rPr lang="en-US" sz="2400" b="1" dirty="0">
                    <a:solidFill>
                      <a:schemeClr val="tx1"/>
                    </a:solidFill>
                    <a:cs typeface="Times New Roman" panose="02020603050405020304" pitchFamily="18" charset="0"/>
                  </a:rPr>
                  <a:t>every</a:t>
                </a:r>
                <a:r>
                  <a:rPr lang="en-US" sz="2400" dirty="0">
                    <a:solidFill>
                      <a:schemeClr val="tx1"/>
                    </a:solidFill>
                    <a:cs typeface="Times New Roman" panose="02020603050405020304" pitchFamily="18" charset="0"/>
                  </a:rPr>
                  <a:t> group + </a:t>
                </a:r>
                <a:r>
                  <a:rPr lang="en-US" sz="2400" b="1" dirty="0">
                    <a:solidFill>
                      <a:schemeClr val="tx1"/>
                    </a:solidFill>
                    <a:cs typeface="Times New Roman" panose="02020603050405020304" pitchFamily="18" charset="0"/>
                  </a:rPr>
                  <a:t>every</a:t>
                </a:r>
                <a:r>
                  <a:rPr lang="en-US" sz="2400" dirty="0">
                    <a:solidFill>
                      <a:schemeClr val="tx1"/>
                    </a:solidFill>
                    <a:cs typeface="Times New Roman" panose="02020603050405020304" pitchFamily="18" charset="0"/>
                  </a:rPr>
                  <a:t> pair of consecutive periods</a:t>
                </a:r>
              </a:p>
              <a:p>
                <a:pPr lvl="2"/>
                <a:r>
                  <a:rPr lang="en-US" sz="2400" dirty="0">
                    <a:solidFill>
                      <a:schemeClr val="tx1"/>
                    </a:solidFill>
                    <a:cs typeface="Times New Roman" panose="02020603050405020304" pitchFamily="18" charset="0"/>
                  </a:rPr>
                  <a:t>Callaway and </a:t>
                </a:r>
                <a:r>
                  <a:rPr lang="en-US" sz="2400" dirty="0" err="1">
                    <a:solidFill>
                      <a:schemeClr val="tx1"/>
                    </a:solidFill>
                    <a:cs typeface="Times New Roman" panose="02020603050405020304" pitchFamily="18" charset="0"/>
                  </a:rPr>
                  <a:t>Sant’Anna</a:t>
                </a:r>
                <a:r>
                  <a:rPr lang="en-US" sz="2400" dirty="0">
                    <a:solidFill>
                      <a:schemeClr val="tx1"/>
                    </a:solidFill>
                    <a:cs typeface="Times New Roman" panose="02020603050405020304" pitchFamily="18" charset="0"/>
                  </a:rPr>
                  <a:t> impose a weaker assumption: </a:t>
                </a:r>
              </a:p>
              <a:p>
                <a:pPr lvl="3"/>
                <a:r>
                  <a:rPr lang="en-US" sz="2400" dirty="0">
                    <a:solidFill>
                      <a:schemeClr val="tx1"/>
                    </a:solidFill>
                    <a:cs typeface="Times New Roman" panose="02020603050405020304" pitchFamily="18" charset="0"/>
                  </a:rPr>
                  <a:t>Cohort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𝑐</m:t>
                    </m:r>
                  </m:oMath>
                </a14:m>
                <a:r>
                  <a:rPr lang="en-US" sz="2400" dirty="0">
                    <a:solidFill>
                      <a:schemeClr val="tx1"/>
                    </a:solidFill>
                    <a:cs typeface="Times New Roman" panose="02020603050405020304" pitchFamily="18" charset="0"/>
                  </a:rPr>
                  <a:t> must be on same trend as never-treated groups only from period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𝑐</m:t>
                    </m:r>
                  </m:oMath>
                </a14:m>
                <a:r>
                  <a:rPr lang="en-US" sz="2400" dirty="0">
                    <a:solidFill>
                      <a:schemeClr val="tx1"/>
                    </a:solidFill>
                    <a:cs typeface="Times New Roman" panose="02020603050405020304" pitchFamily="18" charset="0"/>
                  </a:rPr>
                  <a:t> on</a:t>
                </a:r>
              </a:p>
              <a:p>
                <a:pPr lvl="1"/>
                <a:r>
                  <a:rPr lang="en-US" sz="2400" b="1" dirty="0" err="1">
                    <a:solidFill>
                      <a:schemeClr val="accent2">
                        <a:lumMod val="75000"/>
                      </a:schemeClr>
                    </a:solidFill>
                    <a:cs typeface="Times New Roman" panose="02020603050405020304" pitchFamily="18" charset="0"/>
                  </a:rPr>
                  <a:t>Estimands</a:t>
                </a:r>
                <a:r>
                  <a:rPr lang="en-US" sz="2400" b="1" dirty="0">
                    <a:solidFill>
                      <a:schemeClr val="accent2">
                        <a:lumMod val="75000"/>
                      </a:schemeClr>
                    </a:solidFill>
                    <a:cs typeface="Times New Roman" panose="02020603050405020304" pitchFamily="18" charset="0"/>
                  </a:rPr>
                  <a:t> recovered differ:</a:t>
                </a:r>
                <a:r>
                  <a:rPr lang="en-US" sz="2400" dirty="0">
                    <a:solidFill>
                      <a:schemeClr val="tx1"/>
                    </a:solidFill>
                    <a:cs typeface="Times New Roman" panose="02020603050405020304" pitchFamily="18" charset="0"/>
                  </a:rPr>
                  <a:t> </a:t>
                </a:r>
              </a:p>
              <a:p>
                <a:pPr lvl="2"/>
                <a:r>
                  <a:rPr lang="en-US" sz="2200" dirty="0">
                    <a:solidFill>
                      <a:schemeClr val="tx1"/>
                    </a:solidFill>
                    <a:cs typeface="Times New Roman" panose="02020603050405020304" pitchFamily="18" charset="0"/>
                  </a:rPr>
                  <a:t>Are you after the dynamic ATE for everyone? (hard to get)</a:t>
                </a:r>
              </a:p>
              <a:p>
                <a:pPr lvl="2"/>
                <a:r>
                  <a:rPr lang="en-US" sz="2200" dirty="0">
                    <a:solidFill>
                      <a:schemeClr val="tx1"/>
                    </a:solidFill>
                    <a:cs typeface="Times New Roman" panose="02020603050405020304" pitchFamily="18" charset="0"/>
                  </a:rPr>
                  <a:t>Cohort-period-specific effects? ATTs? (Callaway and </a:t>
                </a:r>
                <a:r>
                  <a:rPr lang="en-US" sz="2200" dirty="0" err="1">
                    <a:solidFill>
                      <a:schemeClr val="tx1"/>
                    </a:solidFill>
                    <a:cs typeface="Times New Roman" panose="02020603050405020304" pitchFamily="18" charset="0"/>
                  </a:rPr>
                  <a:t>Sant’Anna</a:t>
                </a:r>
                <a:r>
                  <a:rPr lang="en-US" sz="2200" dirty="0">
                    <a:solidFill>
                      <a:schemeClr val="tx1"/>
                    </a:solidFill>
                    <a:cs typeface="Times New Roman" panose="02020603050405020304" pitchFamily="18" charset="0"/>
                  </a:rPr>
                  <a:t>)</a:t>
                </a:r>
              </a:p>
              <a:p>
                <a:pPr lvl="2"/>
                <a:r>
                  <a:rPr lang="en-US" sz="2200" dirty="0">
                    <a:solidFill>
                      <a:schemeClr val="tx1"/>
                    </a:solidFill>
                    <a:cs typeface="Times New Roman" panose="02020603050405020304" pitchFamily="18" charset="0"/>
                  </a:rPr>
                  <a:t>ATEs for individual </a:t>
                </a:r>
                <a14:m>
                  <m:oMath xmlns:m="http://schemas.openxmlformats.org/officeDocument/2006/math">
                    <m:r>
                      <a:rPr lang="en-US" sz="2200" b="0" i="1" smtClean="0">
                        <a:solidFill>
                          <a:schemeClr val="tx1"/>
                        </a:solidFill>
                        <a:latin typeface="Cambria Math" panose="02040503050406030204" pitchFamily="18" charset="0"/>
                        <a:cs typeface="Times New Roman" panose="02020603050405020304" pitchFamily="18" charset="0"/>
                      </a:rPr>
                      <m:t>(</m:t>
                    </m:r>
                    <m:r>
                      <a:rPr lang="en-US" sz="2200" b="0" i="1" smtClean="0">
                        <a:solidFill>
                          <a:schemeClr val="tx1"/>
                        </a:solidFill>
                        <a:latin typeface="Cambria Math" panose="02040503050406030204" pitchFamily="18" charset="0"/>
                        <a:cs typeface="Times New Roman" panose="02020603050405020304" pitchFamily="18" charset="0"/>
                      </a:rPr>
                      <m:t>𝑔</m:t>
                    </m:r>
                    <m:r>
                      <a:rPr lang="en-US" sz="2200" b="0" i="1" smtClean="0">
                        <a:solidFill>
                          <a:schemeClr val="tx1"/>
                        </a:solidFill>
                        <a:latin typeface="Cambria Math" panose="02040503050406030204" pitchFamily="18" charset="0"/>
                        <a:cs typeface="Times New Roman" panose="02020603050405020304" pitchFamily="18" charset="0"/>
                      </a:rPr>
                      <m:t>,</m:t>
                    </m:r>
                    <m:r>
                      <a:rPr lang="en-US" sz="2200" b="0" i="1" smtClean="0">
                        <a:solidFill>
                          <a:schemeClr val="tx1"/>
                        </a:solidFill>
                        <a:latin typeface="Cambria Math" panose="02040503050406030204" pitchFamily="18" charset="0"/>
                        <a:cs typeface="Times New Roman" panose="02020603050405020304" pitchFamily="18" charset="0"/>
                      </a:rPr>
                      <m:t>𝑡</m:t>
                    </m:r>
                  </m:oMath>
                </a14:m>
                <a:r>
                  <a:rPr lang="en-US" sz="2200" dirty="0">
                    <a:solidFill>
                      <a:schemeClr val="tx1"/>
                    </a:solidFill>
                    <a:cs typeface="Times New Roman" panose="02020603050405020304" pitchFamily="18" charset="0"/>
                  </a:rPr>
                  <a:t>) cells? (</a:t>
                </a:r>
                <a:r>
                  <a:rPr lang="en-US" sz="2200" dirty="0" err="1">
                    <a:solidFill>
                      <a:schemeClr val="tx1"/>
                    </a:solidFill>
                    <a:cs typeface="Times New Roman" panose="02020603050405020304" pitchFamily="18" charset="0"/>
                  </a:rPr>
                  <a:t>Borusyak</a:t>
                </a:r>
                <a:r>
                  <a:rPr lang="en-US" sz="2200" dirty="0">
                    <a:solidFill>
                      <a:schemeClr val="tx1"/>
                    </a:solidFill>
                    <a:cs typeface="Times New Roman" panose="02020603050405020304" pitchFamily="18" charset="0"/>
                  </a:rPr>
                  <a:t> et al.)? </a:t>
                </a:r>
              </a:p>
              <a:p>
                <a:pPr lvl="2"/>
                <a:endParaRPr lang="en-US" sz="2400" dirty="0">
                  <a:solidFill>
                    <a:schemeClr val="tx1"/>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066800"/>
                <a:ext cx="10820400" cy="5141388"/>
              </a:xfrm>
              <a:blipFill>
                <a:blip r:embed="rId3"/>
                <a:stretch>
                  <a:fillRect t="-1661" r="-113"/>
                </a:stretch>
              </a:blipFill>
            </p:spPr>
            <p:txBody>
              <a:bodyPr/>
              <a:lstStyle/>
              <a:p>
                <a:r>
                  <a:rPr lang="en-US">
                    <a:noFill/>
                  </a:rPr>
                  <a:t> </a:t>
                </a:r>
              </a:p>
            </p:txBody>
          </p:sp>
        </mc:Fallback>
      </mc:AlternateContent>
    </p:spTree>
    <p:extLst>
      <p:ext uri="{BB962C8B-B14F-4D97-AF65-F5344CB8AC3E}">
        <p14:creationId xmlns:p14="http://schemas.microsoft.com/office/powerpoint/2010/main" val="38361033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So What’s the Difference?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066800"/>
                <a:ext cx="10820400" cy="5141388"/>
              </a:xfrm>
            </p:spPr>
            <p:txBody>
              <a:bodyPr>
                <a:noAutofit/>
              </a:bodyPr>
              <a:lstStyle/>
              <a:p>
                <a:pPr lvl="1"/>
                <a:r>
                  <a:rPr lang="en-US" sz="2400" dirty="0">
                    <a:solidFill>
                      <a:schemeClr val="tx1"/>
                    </a:solidFill>
                    <a:cs typeface="Times New Roman" panose="02020603050405020304" pitchFamily="18" charset="0"/>
                  </a:rPr>
                  <a:t>Parallel Trends Assumptions differ: </a:t>
                </a:r>
              </a:p>
              <a:p>
                <a:pPr lvl="2"/>
                <a:r>
                  <a:rPr lang="en-US" sz="2400" dirty="0" err="1">
                    <a:solidFill>
                      <a:schemeClr val="tx1"/>
                    </a:solidFill>
                    <a:cs typeface="Times New Roman" panose="02020603050405020304" pitchFamily="18" charset="0"/>
                  </a:rPr>
                  <a:t>Borusyak</a:t>
                </a:r>
                <a:r>
                  <a:rPr lang="en-US" sz="2400" dirty="0">
                    <a:solidFill>
                      <a:schemeClr val="tx1"/>
                    </a:solidFill>
                    <a:cs typeface="Times New Roman" panose="02020603050405020304" pitchFamily="18" charset="0"/>
                  </a:rPr>
                  <a:t> et al. require PTA for </a:t>
                </a:r>
                <a:r>
                  <a:rPr lang="en-US" sz="2400" b="1" dirty="0">
                    <a:solidFill>
                      <a:schemeClr val="tx1"/>
                    </a:solidFill>
                    <a:cs typeface="Times New Roman" panose="02020603050405020304" pitchFamily="18" charset="0"/>
                  </a:rPr>
                  <a:t>every</a:t>
                </a:r>
                <a:r>
                  <a:rPr lang="en-US" sz="2400" dirty="0">
                    <a:solidFill>
                      <a:schemeClr val="tx1"/>
                    </a:solidFill>
                    <a:cs typeface="Times New Roman" panose="02020603050405020304" pitchFamily="18" charset="0"/>
                  </a:rPr>
                  <a:t> group + </a:t>
                </a:r>
                <a:r>
                  <a:rPr lang="en-US" sz="2400" b="1" dirty="0">
                    <a:solidFill>
                      <a:schemeClr val="tx1"/>
                    </a:solidFill>
                    <a:cs typeface="Times New Roman" panose="02020603050405020304" pitchFamily="18" charset="0"/>
                  </a:rPr>
                  <a:t>every</a:t>
                </a:r>
                <a:r>
                  <a:rPr lang="en-US" sz="2400" dirty="0">
                    <a:solidFill>
                      <a:schemeClr val="tx1"/>
                    </a:solidFill>
                    <a:cs typeface="Times New Roman" panose="02020603050405020304" pitchFamily="18" charset="0"/>
                  </a:rPr>
                  <a:t> pair of consecutive periods</a:t>
                </a:r>
              </a:p>
              <a:p>
                <a:pPr lvl="2"/>
                <a:r>
                  <a:rPr lang="en-US" sz="2400" dirty="0">
                    <a:solidFill>
                      <a:schemeClr val="tx1"/>
                    </a:solidFill>
                    <a:cs typeface="Times New Roman" panose="02020603050405020304" pitchFamily="18" charset="0"/>
                  </a:rPr>
                  <a:t>Callaway and </a:t>
                </a:r>
                <a:r>
                  <a:rPr lang="en-US" sz="2400" dirty="0" err="1">
                    <a:solidFill>
                      <a:schemeClr val="tx1"/>
                    </a:solidFill>
                    <a:cs typeface="Times New Roman" panose="02020603050405020304" pitchFamily="18" charset="0"/>
                  </a:rPr>
                  <a:t>Sant’Anna</a:t>
                </a:r>
                <a:r>
                  <a:rPr lang="en-US" sz="2400" dirty="0">
                    <a:solidFill>
                      <a:schemeClr val="tx1"/>
                    </a:solidFill>
                    <a:cs typeface="Times New Roman" panose="02020603050405020304" pitchFamily="18" charset="0"/>
                  </a:rPr>
                  <a:t> impose a weaker assumption: </a:t>
                </a:r>
              </a:p>
              <a:p>
                <a:pPr lvl="3"/>
                <a:r>
                  <a:rPr lang="en-US" sz="2400" dirty="0">
                    <a:solidFill>
                      <a:schemeClr val="tx1"/>
                    </a:solidFill>
                    <a:cs typeface="Times New Roman" panose="02020603050405020304" pitchFamily="18" charset="0"/>
                  </a:rPr>
                  <a:t>Cohort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𝑐</m:t>
                    </m:r>
                  </m:oMath>
                </a14:m>
                <a:r>
                  <a:rPr lang="en-US" sz="2400" dirty="0">
                    <a:solidFill>
                      <a:schemeClr val="tx1"/>
                    </a:solidFill>
                    <a:cs typeface="Times New Roman" panose="02020603050405020304" pitchFamily="18" charset="0"/>
                  </a:rPr>
                  <a:t> must be on same trend as never-treated groups only from period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𝑐</m:t>
                    </m:r>
                  </m:oMath>
                </a14:m>
                <a:r>
                  <a:rPr lang="en-US" sz="2400" dirty="0">
                    <a:solidFill>
                      <a:schemeClr val="tx1"/>
                    </a:solidFill>
                    <a:cs typeface="Times New Roman" panose="02020603050405020304" pitchFamily="18" charset="0"/>
                  </a:rPr>
                  <a:t> on</a:t>
                </a:r>
              </a:p>
              <a:p>
                <a:pPr lvl="1"/>
                <a:r>
                  <a:rPr lang="en-US" sz="2400" dirty="0" err="1">
                    <a:solidFill>
                      <a:schemeClr val="tx1"/>
                    </a:solidFill>
                    <a:cs typeface="Times New Roman" panose="02020603050405020304" pitchFamily="18" charset="0"/>
                  </a:rPr>
                  <a:t>Estimands</a:t>
                </a:r>
                <a:r>
                  <a:rPr lang="en-US" sz="2400" dirty="0">
                    <a:solidFill>
                      <a:schemeClr val="tx1"/>
                    </a:solidFill>
                    <a:cs typeface="Times New Roman" panose="02020603050405020304" pitchFamily="18" charset="0"/>
                  </a:rPr>
                  <a:t> recovered differ:</a:t>
                </a:r>
              </a:p>
              <a:p>
                <a:pPr lvl="1"/>
                <a:r>
                  <a:rPr lang="en-US" sz="2400" b="1" dirty="0">
                    <a:solidFill>
                      <a:schemeClr val="accent2">
                        <a:lumMod val="75000"/>
                      </a:schemeClr>
                    </a:solidFill>
                    <a:cs typeface="Times New Roman" panose="02020603050405020304" pitchFamily="18" charset="0"/>
                  </a:rPr>
                  <a:t>What if parallel trends do not hold </a:t>
                </a:r>
                <a:r>
                  <a:rPr lang="en-US" sz="2400" b="1" i="1" dirty="0">
                    <a:solidFill>
                      <a:schemeClr val="accent2">
                        <a:lumMod val="75000"/>
                      </a:schemeClr>
                    </a:solidFill>
                    <a:cs typeface="Times New Roman" panose="02020603050405020304" pitchFamily="18" charset="0"/>
                  </a:rPr>
                  <a:t>exactly? </a:t>
                </a:r>
              </a:p>
              <a:p>
                <a:pPr lvl="2"/>
                <a:r>
                  <a:rPr lang="en-US" sz="2400" b="1" dirty="0">
                    <a:solidFill>
                      <a:schemeClr val="tx1"/>
                    </a:solidFill>
                    <a:cs typeface="Times New Roman" panose="02020603050405020304" pitchFamily="18" charset="0"/>
                  </a:rPr>
                  <a:t>Both </a:t>
                </a:r>
                <a:r>
                  <a:rPr lang="en-US" sz="2400" dirty="0">
                    <a:solidFill>
                      <a:schemeClr val="tx1"/>
                    </a:solidFill>
                    <a:cs typeface="Times New Roman" panose="02020603050405020304" pitchFamily="18" charset="0"/>
                  </a:rPr>
                  <a:t>estimators are biased! And not clear which one is the least biased</a:t>
                </a:r>
              </a:p>
              <a:p>
                <a:pPr lvl="2"/>
                <a:r>
                  <a:rPr lang="en-US" sz="2400" dirty="0">
                    <a:solidFill>
                      <a:schemeClr val="tx1"/>
                    </a:solidFill>
                    <a:cs typeface="Times New Roman" panose="02020603050405020304" pitchFamily="18" charset="0"/>
                  </a:rPr>
                  <a:t>Roth (2021) notes that the farther you go back pre-treatment for comparison, the more your bias increases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this is bad for </a:t>
                </a:r>
                <a:r>
                  <a:rPr lang="en-US" sz="2400" dirty="0" err="1">
                    <a:solidFill>
                      <a:schemeClr val="tx1"/>
                    </a:solidFill>
                    <a:cs typeface="Times New Roman" panose="02020603050405020304" pitchFamily="18" charset="0"/>
                  </a:rPr>
                  <a:t>Borusyak</a:t>
                </a:r>
                <a:r>
                  <a:rPr lang="en-US" sz="2400" dirty="0">
                    <a:solidFill>
                      <a:schemeClr val="tx1"/>
                    </a:solidFill>
                    <a:cs typeface="Times New Roman" panose="02020603050405020304" pitchFamily="18" charset="0"/>
                  </a:rPr>
                  <a:t> et al. (2021)</a:t>
                </a:r>
              </a:p>
              <a:p>
                <a:pPr lvl="2"/>
                <a:r>
                  <a:rPr lang="en-US" sz="2400" dirty="0">
                    <a:solidFill>
                      <a:schemeClr val="tx1"/>
                    </a:solidFill>
                    <a:cs typeface="Times New Roman" panose="02020603050405020304" pitchFamily="18" charset="0"/>
                  </a:rPr>
                  <a:t>OTOH, </a:t>
                </a:r>
                <a:r>
                  <a:rPr lang="en-US" sz="2400" i="1" dirty="0">
                    <a:solidFill>
                      <a:schemeClr val="tx1"/>
                    </a:solidFill>
                    <a:cs typeface="Times New Roman" panose="02020603050405020304" pitchFamily="18" charset="0"/>
                  </a:rPr>
                  <a:t>anticipation effects </a:t>
                </a:r>
                <a:r>
                  <a:rPr lang="en-US" sz="2400" dirty="0">
                    <a:solidFill>
                      <a:schemeClr val="tx1"/>
                    </a:solidFill>
                    <a:cs typeface="Times New Roman" panose="02020603050405020304" pitchFamily="18" charset="0"/>
                  </a:rPr>
                  <a:t>may cause </a:t>
                </a:r>
                <a:r>
                  <a:rPr lang="en-US" sz="2400" dirty="0" err="1">
                    <a:solidFill>
                      <a:schemeClr val="tx1"/>
                    </a:solidFill>
                    <a:latin typeface="Consolas" panose="020B0609020204030204" pitchFamily="49" charset="0"/>
                    <a:cs typeface="Times New Roman" panose="02020603050405020304" pitchFamily="18" charset="0"/>
                  </a:rPr>
                  <a:t>csdid</a:t>
                </a:r>
                <a:r>
                  <a:rPr lang="en-US" sz="2400" dirty="0">
                    <a:solidFill>
                      <a:schemeClr val="tx1"/>
                    </a:solidFill>
                    <a:cs typeface="Times New Roman" panose="02020603050405020304" pitchFamily="18" charset="0"/>
                  </a:rPr>
                  <a:t> to be more biased</a:t>
                </a:r>
              </a:p>
              <a:p>
                <a:pPr lvl="2"/>
                <a:endParaRPr lang="en-US" sz="2400" dirty="0">
                  <a:solidFill>
                    <a:schemeClr val="tx1"/>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066800"/>
                <a:ext cx="10820400" cy="5141388"/>
              </a:xfrm>
              <a:blipFill>
                <a:blip r:embed="rId3"/>
                <a:stretch>
                  <a:fillRect t="-1661" r="-563"/>
                </a:stretch>
              </a:blipFill>
            </p:spPr>
            <p:txBody>
              <a:bodyPr/>
              <a:lstStyle/>
              <a:p>
                <a:r>
                  <a:rPr lang="en-US">
                    <a:noFill/>
                  </a:rPr>
                  <a:t> </a:t>
                </a:r>
              </a:p>
            </p:txBody>
          </p:sp>
        </mc:Fallback>
      </mc:AlternateContent>
    </p:spTree>
    <p:extLst>
      <p:ext uri="{BB962C8B-B14F-4D97-AF65-F5344CB8AC3E}">
        <p14:creationId xmlns:p14="http://schemas.microsoft.com/office/powerpoint/2010/main" val="14643406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Do I have to run them all? </a:t>
            </a:r>
          </a:p>
        </p:txBody>
      </p:sp>
      <p:sp>
        <p:nvSpPr>
          <p:cNvPr id="3" name="Content Placeholder 2"/>
          <p:cNvSpPr>
            <a:spLocks noGrp="1"/>
          </p:cNvSpPr>
          <p:nvPr>
            <p:ph idx="1"/>
          </p:nvPr>
        </p:nvSpPr>
        <p:spPr>
          <a:xfrm>
            <a:off x="228600" y="1066800"/>
            <a:ext cx="10820400" cy="5141388"/>
          </a:xfrm>
        </p:spPr>
        <p:txBody>
          <a:bodyPr>
            <a:noAutofit/>
          </a:bodyPr>
          <a:lstStyle/>
          <a:p>
            <a:pPr lvl="2"/>
            <a:endParaRPr lang="en-US" sz="2400" dirty="0">
              <a:solidFill>
                <a:schemeClr val="tx1"/>
              </a:solidFill>
              <a:cs typeface="Times New Roman" panose="02020603050405020304" pitchFamily="18" charset="0"/>
            </a:endParaRPr>
          </a:p>
        </p:txBody>
      </p:sp>
      <p:pic>
        <p:nvPicPr>
          <p:cNvPr id="5" name="Picture 4">
            <a:extLst>
              <a:ext uri="{FF2B5EF4-FFF2-40B4-BE49-F238E27FC236}">
                <a16:creationId xmlns:a16="http://schemas.microsoft.com/office/drawing/2014/main" id="{7EE0DFB5-EF3F-920D-7C5B-811EDAC648DB}"/>
              </a:ext>
            </a:extLst>
          </p:cNvPr>
          <p:cNvPicPr>
            <a:picLocks noChangeAspect="1"/>
          </p:cNvPicPr>
          <p:nvPr/>
        </p:nvPicPr>
        <p:blipFill>
          <a:blip r:embed="rId3"/>
          <a:stretch>
            <a:fillRect/>
          </a:stretch>
        </p:blipFill>
        <p:spPr>
          <a:xfrm>
            <a:off x="2667000" y="962232"/>
            <a:ext cx="5943600" cy="5927158"/>
          </a:xfrm>
          <a:prstGeom prst="rect">
            <a:avLst/>
          </a:prstGeom>
        </p:spPr>
      </p:pic>
    </p:spTree>
    <p:extLst>
      <p:ext uri="{BB962C8B-B14F-4D97-AF65-F5344CB8AC3E}">
        <p14:creationId xmlns:p14="http://schemas.microsoft.com/office/powerpoint/2010/main" val="20248109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Do I have to run them all? </a:t>
            </a:r>
          </a:p>
        </p:txBody>
      </p:sp>
      <p:sp>
        <p:nvSpPr>
          <p:cNvPr id="3" name="Content Placeholder 2"/>
          <p:cNvSpPr>
            <a:spLocks noGrp="1"/>
          </p:cNvSpPr>
          <p:nvPr>
            <p:ph idx="1"/>
          </p:nvPr>
        </p:nvSpPr>
        <p:spPr>
          <a:xfrm>
            <a:off x="228600" y="1066800"/>
            <a:ext cx="10820400" cy="5141388"/>
          </a:xfrm>
        </p:spPr>
        <p:txBody>
          <a:bodyPr>
            <a:noAutofit/>
          </a:bodyPr>
          <a:lstStyle/>
          <a:p>
            <a:pPr lvl="2"/>
            <a:endParaRPr lang="en-US" sz="2400" dirty="0">
              <a:solidFill>
                <a:schemeClr val="tx1"/>
              </a:solidFill>
              <a:cs typeface="Times New Roman" panose="02020603050405020304" pitchFamily="18" charset="0"/>
            </a:endParaRPr>
          </a:p>
        </p:txBody>
      </p:sp>
      <p:pic>
        <p:nvPicPr>
          <p:cNvPr id="6" name="Picture 5">
            <a:extLst>
              <a:ext uri="{FF2B5EF4-FFF2-40B4-BE49-F238E27FC236}">
                <a16:creationId xmlns:a16="http://schemas.microsoft.com/office/drawing/2014/main" id="{7C008876-32B8-627A-5E50-C33347C2A938}"/>
              </a:ext>
            </a:extLst>
          </p:cNvPr>
          <p:cNvPicPr>
            <a:picLocks noChangeAspect="1"/>
          </p:cNvPicPr>
          <p:nvPr/>
        </p:nvPicPr>
        <p:blipFill>
          <a:blip r:embed="rId3"/>
          <a:stretch>
            <a:fillRect/>
          </a:stretch>
        </p:blipFill>
        <p:spPr>
          <a:xfrm>
            <a:off x="2667000" y="928473"/>
            <a:ext cx="5943600" cy="6109799"/>
          </a:xfrm>
          <a:prstGeom prst="rect">
            <a:avLst/>
          </a:prstGeom>
        </p:spPr>
      </p:pic>
      <p:pic>
        <p:nvPicPr>
          <p:cNvPr id="7" name="Picture 2" descr="RStudio - RStudio">
            <a:extLst>
              <a:ext uri="{FF2B5EF4-FFF2-40B4-BE49-F238E27FC236}">
                <a16:creationId xmlns:a16="http://schemas.microsoft.com/office/drawing/2014/main" id="{1723B722-6D95-FB1E-FDB7-6A3A48D24B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2928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Saving the Regression!</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a:xfrm>
            <a:off x="1261872" y="4800600"/>
            <a:ext cx="10549128" cy="1691640"/>
          </a:xfrm>
        </p:spPr>
        <p:txBody>
          <a:bodyPr>
            <a:normAutofit/>
          </a:bodyPr>
          <a:lstStyle/>
          <a:p>
            <a:r>
              <a:rPr lang="en-US" sz="4800" dirty="0"/>
              <a:t>TWFE as a pooled OLS approach </a:t>
            </a:r>
            <a:endParaRPr lang="en-US" sz="1800" dirty="0"/>
          </a:p>
        </p:txBody>
      </p:sp>
    </p:spTree>
    <p:extLst>
      <p:ext uri="{BB962C8B-B14F-4D97-AF65-F5344CB8AC3E}">
        <p14:creationId xmlns:p14="http://schemas.microsoft.com/office/powerpoint/2010/main" val="26673385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042" name="Rectangle 1041">
            <a:extLst>
              <a:ext uri="{FF2B5EF4-FFF2-40B4-BE49-F238E27FC236}">
                <a16:creationId xmlns:a16="http://schemas.microsoft.com/office/drawing/2014/main" id="{323D50B8-1D27-420D-BA4A-249914120C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4" name="Rectangle 1043">
            <a:extLst>
              <a:ext uri="{FF2B5EF4-FFF2-40B4-BE49-F238E27FC236}">
                <a16:creationId xmlns:a16="http://schemas.microsoft.com/office/drawing/2014/main" id="{2EFBB176-B6C1-4B5A-AADA-F930947E09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20400" cy="494995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46" name="Rectangle 1045">
            <a:extLst>
              <a:ext uri="{FF2B5EF4-FFF2-40B4-BE49-F238E27FC236}">
                <a16:creationId xmlns:a16="http://schemas.microsoft.com/office/drawing/2014/main" id="{918CDC34-0F26-409D-B10F-578D4DCC4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105400"/>
            <a:ext cx="10835640" cy="1752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44183" y="5181600"/>
            <a:ext cx="10156435" cy="1076324"/>
          </a:xfrm>
        </p:spPr>
        <p:txBody>
          <a:bodyPr vert="horz" lIns="91440" tIns="45720" rIns="91440" bIns="45720" rtlCol="0" anchor="b">
            <a:normAutofit/>
          </a:bodyPr>
          <a:lstStyle/>
          <a:p>
            <a:pPr>
              <a:lnSpc>
                <a:spcPct val="85000"/>
              </a:lnSpc>
            </a:pPr>
            <a:r>
              <a:rPr lang="en-US" sz="4600">
                <a:latin typeface="+mj-lt"/>
              </a:rPr>
              <a:t>Don’t take away our regressions!	</a:t>
            </a:r>
          </a:p>
        </p:txBody>
      </p:sp>
      <p:pic>
        <p:nvPicPr>
          <p:cNvPr id="1028" name="Picture 4">
            <a:extLst>
              <a:ext uri="{FF2B5EF4-FFF2-40B4-BE49-F238E27FC236}">
                <a16:creationId xmlns:a16="http://schemas.microsoft.com/office/drawing/2014/main" id="{3C59E1F2-077F-E310-69F4-4E9731B18B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2402"/>
          <a:stretch/>
        </p:blipFill>
        <p:spPr bwMode="auto">
          <a:xfrm>
            <a:off x="762000" y="381000"/>
            <a:ext cx="4421503" cy="431468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 person holding a microphone&#10;&#10;Description automatically generated with low confidence">
            <a:extLst>
              <a:ext uri="{FF2B5EF4-FFF2-40B4-BE49-F238E27FC236}">
                <a16:creationId xmlns:a16="http://schemas.microsoft.com/office/drawing/2014/main" id="{884E689D-0607-7C2E-1AE9-94C075FE6A8C}"/>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5488303" y="600076"/>
            <a:ext cx="5425440" cy="4069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786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Session Outline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Autofit/>
          </a:bodyPr>
          <a:lstStyle/>
          <a:p>
            <a:pPr marL="514350" indent="-514350">
              <a:buFont typeface="+mj-lt"/>
              <a:buAutoNum type="arabicPeriod"/>
            </a:pPr>
            <a:r>
              <a:rPr lang="en-US" sz="2800" dirty="0">
                <a:solidFill>
                  <a:schemeClr val="accent3">
                    <a:lumMod val="50000"/>
                  </a:schemeClr>
                </a:solidFill>
                <a:cs typeface="Times New Roman" panose="02020603050405020304" pitchFamily="18" charset="0"/>
              </a:rPr>
              <a:t>TWFE with Staggered Adoption: Review</a:t>
            </a:r>
          </a:p>
          <a:p>
            <a:pPr marL="514350" indent="-514350">
              <a:buFont typeface="+mj-lt"/>
              <a:buAutoNum type="arabicPeriod"/>
            </a:pPr>
            <a:r>
              <a:rPr lang="en-US" sz="2800" dirty="0">
                <a:solidFill>
                  <a:schemeClr val="accent3">
                    <a:lumMod val="50000"/>
                  </a:schemeClr>
                </a:solidFill>
                <a:cs typeface="Times New Roman" panose="02020603050405020304" pitchFamily="18" charset="0"/>
              </a:rPr>
              <a:t>Contamination in TWFE </a:t>
            </a:r>
          </a:p>
          <a:p>
            <a:pPr marL="514350" indent="-514350">
              <a:buFont typeface="+mj-lt"/>
              <a:buAutoNum type="arabicPeriod"/>
            </a:pPr>
            <a:r>
              <a:rPr lang="en-US" sz="2800" dirty="0">
                <a:solidFill>
                  <a:schemeClr val="accent3">
                    <a:lumMod val="50000"/>
                  </a:schemeClr>
                </a:solidFill>
                <a:cs typeface="Times New Roman" panose="02020603050405020304" pitchFamily="18" charset="0"/>
              </a:rPr>
              <a:t>Goodman-Bacon Decomposition</a:t>
            </a:r>
          </a:p>
          <a:p>
            <a:pPr marL="514350" indent="-514350">
              <a:buFont typeface="+mj-lt"/>
              <a:buAutoNum type="arabicPeriod"/>
            </a:pPr>
            <a:r>
              <a:rPr lang="en-US" sz="2800" dirty="0">
                <a:solidFill>
                  <a:schemeClr val="accent3">
                    <a:lumMod val="50000"/>
                  </a:schemeClr>
                </a:solidFill>
                <a:cs typeface="Times New Roman" panose="02020603050405020304" pitchFamily="18" charset="0"/>
              </a:rPr>
              <a:t>Robust Estimators</a:t>
            </a:r>
          </a:p>
          <a:p>
            <a:pPr marL="514350" indent="-514350">
              <a:buFont typeface="+mj-lt"/>
              <a:buAutoNum type="arabicPeriod"/>
            </a:pPr>
            <a:r>
              <a:rPr lang="en-US" sz="2800" dirty="0">
                <a:solidFill>
                  <a:schemeClr val="accent3">
                    <a:lumMod val="50000"/>
                  </a:schemeClr>
                </a:solidFill>
                <a:cs typeface="Times New Roman" panose="02020603050405020304" pitchFamily="18" charset="0"/>
              </a:rPr>
              <a:t>Alternative Frameworks</a:t>
            </a:r>
          </a:p>
        </p:txBody>
      </p:sp>
    </p:spTree>
    <p:extLst>
      <p:ext uri="{BB962C8B-B14F-4D97-AF65-F5344CB8AC3E}">
        <p14:creationId xmlns:p14="http://schemas.microsoft.com/office/powerpoint/2010/main" val="20499196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Extending the TWFE Estimator	</a:t>
            </a:r>
          </a:p>
        </p:txBody>
      </p:sp>
      <p:sp>
        <p:nvSpPr>
          <p:cNvPr id="3" name="Content Placeholder 2"/>
          <p:cNvSpPr>
            <a:spLocks noGrp="1"/>
          </p:cNvSpPr>
          <p:nvPr>
            <p:ph idx="1"/>
          </p:nvPr>
        </p:nvSpPr>
        <p:spPr>
          <a:xfrm>
            <a:off x="228600" y="1066800"/>
            <a:ext cx="10820400" cy="5141388"/>
          </a:xfrm>
        </p:spPr>
        <p:txBody>
          <a:bodyPr>
            <a:noAutofit/>
          </a:bodyPr>
          <a:lstStyle/>
          <a:p>
            <a:pPr marL="274320" lvl="1" indent="0">
              <a:buNone/>
            </a:pPr>
            <a:r>
              <a:rPr lang="en-US" sz="2400" dirty="0">
                <a:solidFill>
                  <a:schemeClr val="tx1"/>
                </a:solidFill>
                <a:cs typeface="Times New Roman" panose="02020603050405020304" pitchFamily="18" charset="0"/>
              </a:rPr>
              <a:t>There are still some reasons we might </a:t>
            </a:r>
            <a:r>
              <a:rPr lang="en-US" sz="2400" i="1" dirty="0">
                <a:solidFill>
                  <a:schemeClr val="tx1"/>
                </a:solidFill>
                <a:cs typeface="Times New Roman" panose="02020603050405020304" pitchFamily="18" charset="0"/>
              </a:rPr>
              <a:t>want </a:t>
            </a:r>
            <a:r>
              <a:rPr lang="en-US" sz="2400" dirty="0">
                <a:solidFill>
                  <a:schemeClr val="tx1"/>
                </a:solidFill>
                <a:cs typeface="Times New Roman" panose="02020603050405020304" pitchFamily="18" charset="0"/>
              </a:rPr>
              <a:t>to use the TWFE estimator!</a:t>
            </a:r>
          </a:p>
          <a:p>
            <a:pPr marL="731520" lvl="1" indent="-457200">
              <a:buFont typeface="+mj-lt"/>
              <a:buAutoNum type="arabicPeriod"/>
            </a:pPr>
            <a:r>
              <a:rPr lang="en-US" sz="2400" dirty="0">
                <a:solidFill>
                  <a:schemeClr val="tx1"/>
                </a:solidFill>
                <a:cs typeface="Times New Roman" panose="02020603050405020304" pitchFamily="18" charset="0"/>
              </a:rPr>
              <a:t>Relatively resilient to missing data problems (Wooldridge 2010; 2019)</a:t>
            </a:r>
          </a:p>
          <a:p>
            <a:pPr marL="731520" lvl="1" indent="-457200">
              <a:buFont typeface="+mj-lt"/>
              <a:buAutoNum type="arabicPeriod"/>
            </a:pPr>
            <a:r>
              <a:rPr lang="en-US" sz="2400" dirty="0">
                <a:solidFill>
                  <a:schemeClr val="tx1"/>
                </a:solidFill>
                <a:cs typeface="Times New Roman" panose="02020603050405020304" pitchFamily="18" charset="0"/>
              </a:rPr>
              <a:t>Can flexibly accommodate small deviations from a PTA</a:t>
            </a:r>
          </a:p>
          <a:p>
            <a:pPr marL="731520" lvl="1" indent="-457200">
              <a:buFont typeface="+mj-lt"/>
              <a:buAutoNum type="arabicPeriod"/>
            </a:pPr>
            <a:r>
              <a:rPr lang="en-US" sz="2400" dirty="0">
                <a:solidFill>
                  <a:schemeClr val="tx1"/>
                </a:solidFill>
                <a:cs typeface="Times New Roman" panose="02020603050405020304" pitchFamily="18" charset="0"/>
              </a:rPr>
              <a:t>Easier to implement with an unbalanced panel </a:t>
            </a:r>
          </a:p>
          <a:p>
            <a:pPr marL="731520" lvl="1" indent="-457200">
              <a:buFont typeface="+mj-lt"/>
              <a:buAutoNum type="arabicPeriod"/>
            </a:pPr>
            <a:endParaRPr lang="en-US" sz="2400" dirty="0">
              <a:solidFill>
                <a:schemeClr val="tx1"/>
              </a:solidFill>
              <a:cs typeface="Times New Roman" panose="02020603050405020304" pitchFamily="18" charset="0"/>
            </a:endParaRPr>
          </a:p>
          <a:p>
            <a:pPr marL="274320" lvl="1" indent="0">
              <a:buNone/>
            </a:pPr>
            <a:r>
              <a:rPr lang="en-US" sz="2400" dirty="0">
                <a:solidFill>
                  <a:schemeClr val="tx1"/>
                </a:solidFill>
                <a:cs typeface="Times New Roman" panose="02020603050405020304" pitchFamily="18" charset="0"/>
              </a:rPr>
              <a:t>So can we </a:t>
            </a:r>
            <a:r>
              <a:rPr lang="en-US" sz="2400" b="1" dirty="0">
                <a:solidFill>
                  <a:schemeClr val="tx1"/>
                </a:solidFill>
                <a:cs typeface="Times New Roman" panose="02020603050405020304" pitchFamily="18" charset="0"/>
              </a:rPr>
              <a:t>extend </a:t>
            </a:r>
            <a:r>
              <a:rPr lang="en-US" sz="2400" dirty="0">
                <a:solidFill>
                  <a:schemeClr val="tx1"/>
                </a:solidFill>
                <a:cs typeface="Times New Roman" panose="02020603050405020304" pitchFamily="18" charset="0"/>
              </a:rPr>
              <a:t>the TWFE estimator in a way that keeps benefits without suffering from contamination?  </a:t>
            </a:r>
          </a:p>
        </p:txBody>
      </p:sp>
    </p:spTree>
    <p:extLst>
      <p:ext uri="{BB962C8B-B14F-4D97-AF65-F5344CB8AC3E}">
        <p14:creationId xmlns:p14="http://schemas.microsoft.com/office/powerpoint/2010/main" val="18079054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Extending the TWFE Estimator	</a:t>
            </a:r>
          </a:p>
        </p:txBody>
      </p:sp>
      <p:sp>
        <p:nvSpPr>
          <p:cNvPr id="3" name="Content Placeholder 2"/>
          <p:cNvSpPr>
            <a:spLocks noGrp="1"/>
          </p:cNvSpPr>
          <p:nvPr>
            <p:ph idx="1"/>
          </p:nvPr>
        </p:nvSpPr>
        <p:spPr>
          <a:xfrm>
            <a:off x="228600" y="1066800"/>
            <a:ext cx="10820400" cy="5141388"/>
          </a:xfrm>
        </p:spPr>
        <p:txBody>
          <a:bodyPr>
            <a:noAutofit/>
          </a:bodyPr>
          <a:lstStyle/>
          <a:p>
            <a:pPr marL="274320" lvl="1" indent="0">
              <a:buNone/>
            </a:pPr>
            <a:r>
              <a:rPr lang="en-US" sz="2400" dirty="0">
                <a:solidFill>
                  <a:schemeClr val="tx1"/>
                </a:solidFill>
                <a:cs typeface="Times New Roman" panose="02020603050405020304" pitchFamily="18" charset="0"/>
              </a:rPr>
              <a:t>There are still some reasons we might </a:t>
            </a:r>
            <a:r>
              <a:rPr lang="en-US" sz="2400" i="1" dirty="0">
                <a:solidFill>
                  <a:schemeClr val="tx1"/>
                </a:solidFill>
                <a:cs typeface="Times New Roman" panose="02020603050405020304" pitchFamily="18" charset="0"/>
              </a:rPr>
              <a:t>want </a:t>
            </a:r>
            <a:r>
              <a:rPr lang="en-US" sz="2400" dirty="0">
                <a:solidFill>
                  <a:schemeClr val="tx1"/>
                </a:solidFill>
                <a:cs typeface="Times New Roman" panose="02020603050405020304" pitchFamily="18" charset="0"/>
              </a:rPr>
              <a:t>to use the TWFE estimator!</a:t>
            </a:r>
          </a:p>
          <a:p>
            <a:pPr marL="731520" lvl="1" indent="-457200">
              <a:buFont typeface="+mj-lt"/>
              <a:buAutoNum type="arabicPeriod"/>
            </a:pPr>
            <a:r>
              <a:rPr lang="en-US" sz="2400" dirty="0">
                <a:solidFill>
                  <a:schemeClr val="tx1"/>
                </a:solidFill>
                <a:cs typeface="Times New Roman" panose="02020603050405020304" pitchFamily="18" charset="0"/>
              </a:rPr>
              <a:t>Relatively resilient to missing data problems (Wooldridge 2010; 2019)</a:t>
            </a:r>
          </a:p>
          <a:p>
            <a:pPr marL="731520" lvl="1" indent="-457200">
              <a:buFont typeface="+mj-lt"/>
              <a:buAutoNum type="arabicPeriod"/>
            </a:pPr>
            <a:r>
              <a:rPr lang="en-US" sz="2400" dirty="0">
                <a:solidFill>
                  <a:schemeClr val="tx1"/>
                </a:solidFill>
                <a:cs typeface="Times New Roman" panose="02020603050405020304" pitchFamily="18" charset="0"/>
              </a:rPr>
              <a:t>Can flexibly accommodate small deviations from a PTA</a:t>
            </a:r>
          </a:p>
          <a:p>
            <a:pPr marL="731520" lvl="1" indent="-457200">
              <a:buFont typeface="+mj-lt"/>
              <a:buAutoNum type="arabicPeriod"/>
            </a:pPr>
            <a:r>
              <a:rPr lang="en-US" sz="2400" dirty="0">
                <a:solidFill>
                  <a:schemeClr val="tx1"/>
                </a:solidFill>
                <a:cs typeface="Times New Roman" panose="02020603050405020304" pitchFamily="18" charset="0"/>
              </a:rPr>
              <a:t>Easier to implement with an unbalanced panel </a:t>
            </a:r>
          </a:p>
          <a:p>
            <a:pPr marL="731520" lvl="1" indent="-457200">
              <a:buFont typeface="+mj-lt"/>
              <a:buAutoNum type="arabicPeriod"/>
            </a:pPr>
            <a:endParaRPr lang="en-US" sz="2400" dirty="0">
              <a:solidFill>
                <a:schemeClr val="tx1"/>
              </a:solidFill>
              <a:cs typeface="Times New Roman" panose="02020603050405020304" pitchFamily="18" charset="0"/>
            </a:endParaRPr>
          </a:p>
          <a:p>
            <a:pPr marL="274320" lvl="1" indent="0">
              <a:buNone/>
            </a:pPr>
            <a:r>
              <a:rPr lang="en-US" sz="2400" dirty="0">
                <a:solidFill>
                  <a:schemeClr val="tx1"/>
                </a:solidFill>
                <a:cs typeface="Times New Roman" panose="02020603050405020304" pitchFamily="18" charset="0"/>
              </a:rPr>
              <a:t>So can we </a:t>
            </a:r>
            <a:r>
              <a:rPr lang="en-US" sz="2400" b="1" dirty="0">
                <a:solidFill>
                  <a:schemeClr val="tx1"/>
                </a:solidFill>
                <a:cs typeface="Times New Roman" panose="02020603050405020304" pitchFamily="18" charset="0"/>
              </a:rPr>
              <a:t>extend </a:t>
            </a:r>
            <a:r>
              <a:rPr lang="en-US" sz="2400" dirty="0">
                <a:solidFill>
                  <a:schemeClr val="tx1"/>
                </a:solidFill>
                <a:cs typeface="Times New Roman" panose="02020603050405020304" pitchFamily="18" charset="0"/>
              </a:rPr>
              <a:t>the TWFE estimator in a way that keeps benefits without suffering from contamination?  </a:t>
            </a:r>
          </a:p>
          <a:p>
            <a:pPr lvl="1"/>
            <a:r>
              <a:rPr lang="en-US" sz="2400" dirty="0">
                <a:solidFill>
                  <a:schemeClr val="tx1"/>
                </a:solidFill>
                <a:cs typeface="Times New Roman" panose="02020603050405020304" pitchFamily="18" charset="0"/>
              </a:rPr>
              <a:t>Yes!</a:t>
            </a:r>
          </a:p>
          <a:p>
            <a:pPr lvl="1"/>
            <a:r>
              <a:rPr lang="en-US" sz="2400" dirty="0">
                <a:solidFill>
                  <a:schemeClr val="tx1"/>
                </a:solidFill>
                <a:cs typeface="Times New Roman" panose="02020603050405020304" pitchFamily="18" charset="0"/>
              </a:rPr>
              <a:t>The </a:t>
            </a:r>
            <a:r>
              <a:rPr lang="en-US" sz="2400" b="1" dirty="0">
                <a:solidFill>
                  <a:schemeClr val="tx1"/>
                </a:solidFill>
                <a:cs typeface="Times New Roman" panose="02020603050405020304" pitchFamily="18" charset="0"/>
              </a:rPr>
              <a:t>ETWFE </a:t>
            </a:r>
            <a:r>
              <a:rPr lang="en-US" sz="2400" dirty="0">
                <a:solidFill>
                  <a:schemeClr val="tx1"/>
                </a:solidFill>
                <a:cs typeface="Times New Roman" panose="02020603050405020304" pitchFamily="18" charset="0"/>
              </a:rPr>
              <a:t>estimator proposed by Wooldridge (2021) is a regression-based alternative to the CS (2021) estimator </a:t>
            </a:r>
          </a:p>
          <a:p>
            <a:pPr lvl="1"/>
            <a:endParaRPr lang="en-US" sz="2400" dirty="0">
              <a:solidFill>
                <a:schemeClr val="tx1"/>
              </a:solidFill>
              <a:cs typeface="Times New Roman" panose="02020603050405020304" pitchFamily="18" charset="0"/>
            </a:endParaRPr>
          </a:p>
        </p:txBody>
      </p:sp>
    </p:spTree>
    <p:extLst>
      <p:ext uri="{BB962C8B-B14F-4D97-AF65-F5344CB8AC3E}">
        <p14:creationId xmlns:p14="http://schemas.microsoft.com/office/powerpoint/2010/main" val="6235705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Intuition for the ETWFE Estimator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066800"/>
                <a:ext cx="10820400" cy="5141388"/>
              </a:xfrm>
            </p:spPr>
            <p:txBody>
              <a:bodyPr>
                <a:noAutofit/>
              </a:bodyPr>
              <a:lstStyle/>
              <a:p>
                <a:pPr marL="731520" lvl="1" indent="-457200">
                  <a:buFont typeface="+mj-lt"/>
                  <a:buAutoNum type="arabicPeriod"/>
                </a:pPr>
                <a:r>
                  <a:rPr lang="en-US" sz="2400" dirty="0">
                    <a:solidFill>
                      <a:schemeClr val="tx1"/>
                    </a:solidFill>
                    <a:cs typeface="Times New Roman" panose="02020603050405020304" pitchFamily="18" charset="0"/>
                  </a:rPr>
                  <a:t>As in CS (2021), aggregate treated units into </a:t>
                </a:r>
                <a:r>
                  <a:rPr lang="en-US" sz="2400" b="1" dirty="0">
                    <a:solidFill>
                      <a:schemeClr val="tx1"/>
                    </a:solidFill>
                    <a:cs typeface="Times New Roman" panose="02020603050405020304" pitchFamily="18" charset="0"/>
                  </a:rPr>
                  <a:t>cohorts</a:t>
                </a:r>
              </a:p>
              <a:p>
                <a:pPr lvl="2"/>
                <a:r>
                  <a:rPr lang="en-US" sz="2200" dirty="0">
                    <a:solidFill>
                      <a:schemeClr val="tx1"/>
                    </a:solidFill>
                    <a:cs typeface="Times New Roman" panose="02020603050405020304" pitchFamily="18" charset="0"/>
                  </a:rPr>
                  <a:t>If there is a never-treated group, there are </a:t>
                </a:r>
                <a14:m>
                  <m:oMath xmlns:m="http://schemas.openxmlformats.org/officeDocument/2006/math">
                    <m:r>
                      <a:rPr lang="en-CA" sz="2200" b="0" i="1" smtClean="0">
                        <a:solidFill>
                          <a:schemeClr val="tx1"/>
                        </a:solidFill>
                        <a:latin typeface="Cambria Math" panose="02040503050406030204" pitchFamily="18" charset="0"/>
                        <a:cs typeface="Times New Roman" panose="02020603050405020304" pitchFamily="18" charset="0"/>
                      </a:rPr>
                      <m:t>𝑇</m:t>
                    </m:r>
                    <m:r>
                      <a:rPr lang="en-CA" sz="2200" b="0" i="1" smtClean="0">
                        <a:solidFill>
                          <a:schemeClr val="tx1"/>
                        </a:solidFill>
                        <a:latin typeface="Cambria Math" panose="02040503050406030204" pitchFamily="18" charset="0"/>
                        <a:cs typeface="Times New Roman" panose="02020603050405020304" pitchFamily="18" charset="0"/>
                      </a:rPr>
                      <m:t>−</m:t>
                    </m:r>
                    <m:r>
                      <a:rPr lang="en-CA" sz="2200" b="0" i="1" smtClean="0">
                        <a:solidFill>
                          <a:schemeClr val="tx1"/>
                        </a:solidFill>
                        <a:latin typeface="Cambria Math" panose="02040503050406030204" pitchFamily="18" charset="0"/>
                        <a:cs typeface="Times New Roman" panose="02020603050405020304" pitchFamily="18" charset="0"/>
                      </a:rPr>
                      <m:t>𝑞</m:t>
                    </m:r>
                    <m:r>
                      <a:rPr lang="en-CA" sz="2200" b="0" i="1" smtClean="0">
                        <a:solidFill>
                          <a:schemeClr val="tx1"/>
                        </a:solidFill>
                        <a:latin typeface="Cambria Math" panose="02040503050406030204" pitchFamily="18" charset="0"/>
                        <a:cs typeface="Times New Roman" panose="02020603050405020304" pitchFamily="18" charset="0"/>
                      </a:rPr>
                      <m:t>+2</m:t>
                    </m:r>
                  </m:oMath>
                </a14:m>
                <a:r>
                  <a:rPr lang="en-US" sz="2200" dirty="0">
                    <a:solidFill>
                      <a:schemeClr val="tx1"/>
                    </a:solidFill>
                    <a:cs typeface="Times New Roman" panose="02020603050405020304" pitchFamily="18" charset="0"/>
                  </a:rPr>
                  <a:t> of these</a:t>
                </a:r>
              </a:p>
              <a:p>
                <a:pPr marL="731520" lvl="1" indent="-457200">
                  <a:buFont typeface="+mj-lt"/>
                  <a:buAutoNum type="arabicPeriod"/>
                </a:pPr>
                <a:endParaRPr lang="en-US" sz="2400" dirty="0">
                  <a:solidFill>
                    <a:schemeClr val="tx1"/>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066800"/>
                <a:ext cx="10820400" cy="5141388"/>
              </a:xfrm>
              <a:blipFill>
                <a:blip r:embed="rId3"/>
                <a:stretch>
                  <a:fillRect t="-1661"/>
                </a:stretch>
              </a:blipFill>
            </p:spPr>
            <p:txBody>
              <a:bodyPr/>
              <a:lstStyle/>
              <a:p>
                <a:r>
                  <a:rPr lang="en-CA">
                    <a:noFill/>
                  </a:rPr>
                  <a:t> </a:t>
                </a:r>
              </a:p>
            </p:txBody>
          </p:sp>
        </mc:Fallback>
      </mc:AlternateContent>
    </p:spTree>
    <p:extLst>
      <p:ext uri="{BB962C8B-B14F-4D97-AF65-F5344CB8AC3E}">
        <p14:creationId xmlns:p14="http://schemas.microsoft.com/office/powerpoint/2010/main" val="2490856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Intuition for the ETWFE Estimator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066800"/>
                <a:ext cx="10820400" cy="5141388"/>
              </a:xfrm>
            </p:spPr>
            <p:txBody>
              <a:bodyPr>
                <a:noAutofit/>
              </a:bodyPr>
              <a:lstStyle/>
              <a:p>
                <a:pPr marL="731520" lvl="1" indent="-457200">
                  <a:buFont typeface="+mj-lt"/>
                  <a:buAutoNum type="arabicPeriod"/>
                </a:pPr>
                <a:r>
                  <a:rPr lang="en-US" sz="2400" dirty="0">
                    <a:solidFill>
                      <a:schemeClr val="tx1"/>
                    </a:solidFill>
                    <a:cs typeface="Times New Roman" panose="02020603050405020304" pitchFamily="18" charset="0"/>
                  </a:rPr>
                  <a:t>As in CS (2021), aggregate treated units into </a:t>
                </a:r>
                <a:r>
                  <a:rPr lang="en-US" sz="2400" b="1" dirty="0">
                    <a:solidFill>
                      <a:schemeClr val="tx1"/>
                    </a:solidFill>
                    <a:cs typeface="Times New Roman" panose="02020603050405020304" pitchFamily="18" charset="0"/>
                  </a:rPr>
                  <a:t>cohorts</a:t>
                </a:r>
              </a:p>
              <a:p>
                <a:pPr lvl="2"/>
                <a:r>
                  <a:rPr lang="en-US" sz="2200" dirty="0">
                    <a:solidFill>
                      <a:schemeClr val="tx1"/>
                    </a:solidFill>
                    <a:cs typeface="Times New Roman" panose="02020603050405020304" pitchFamily="18" charset="0"/>
                  </a:rPr>
                  <a:t>If there is a never-treated group, there are </a:t>
                </a:r>
                <a14:m>
                  <m:oMath xmlns:m="http://schemas.openxmlformats.org/officeDocument/2006/math">
                    <m:r>
                      <a:rPr lang="en-CA" sz="2200" b="0" i="1" smtClean="0">
                        <a:solidFill>
                          <a:schemeClr val="tx1"/>
                        </a:solidFill>
                        <a:latin typeface="Cambria Math" panose="02040503050406030204" pitchFamily="18" charset="0"/>
                        <a:cs typeface="Times New Roman" panose="02020603050405020304" pitchFamily="18" charset="0"/>
                      </a:rPr>
                      <m:t>𝑇</m:t>
                    </m:r>
                    <m:r>
                      <a:rPr lang="en-CA" sz="2200" b="0" i="1" smtClean="0">
                        <a:solidFill>
                          <a:schemeClr val="tx1"/>
                        </a:solidFill>
                        <a:latin typeface="Cambria Math" panose="02040503050406030204" pitchFamily="18" charset="0"/>
                        <a:cs typeface="Times New Roman" panose="02020603050405020304" pitchFamily="18" charset="0"/>
                      </a:rPr>
                      <m:t>−</m:t>
                    </m:r>
                    <m:r>
                      <a:rPr lang="en-CA" sz="2200" b="0" i="1" smtClean="0">
                        <a:solidFill>
                          <a:schemeClr val="tx1"/>
                        </a:solidFill>
                        <a:latin typeface="Cambria Math" panose="02040503050406030204" pitchFamily="18" charset="0"/>
                        <a:cs typeface="Times New Roman" panose="02020603050405020304" pitchFamily="18" charset="0"/>
                      </a:rPr>
                      <m:t>𝑞</m:t>
                    </m:r>
                    <m:r>
                      <a:rPr lang="en-CA" sz="2200" b="0" i="1" smtClean="0">
                        <a:solidFill>
                          <a:schemeClr val="tx1"/>
                        </a:solidFill>
                        <a:latin typeface="Cambria Math" panose="02040503050406030204" pitchFamily="18" charset="0"/>
                        <a:cs typeface="Times New Roman" panose="02020603050405020304" pitchFamily="18" charset="0"/>
                      </a:rPr>
                      <m:t>+2</m:t>
                    </m:r>
                  </m:oMath>
                </a14:m>
                <a:r>
                  <a:rPr lang="en-US" sz="2200" dirty="0">
                    <a:solidFill>
                      <a:schemeClr val="tx1"/>
                    </a:solidFill>
                    <a:cs typeface="Times New Roman" panose="02020603050405020304" pitchFamily="18" charset="0"/>
                  </a:rPr>
                  <a:t> of these</a:t>
                </a:r>
              </a:p>
              <a:p>
                <a:pPr marL="731520" lvl="1" indent="-457200">
                  <a:buFont typeface="+mj-lt"/>
                  <a:buAutoNum type="arabicPeriod"/>
                </a:pPr>
                <a:r>
                  <a:rPr lang="en-US" sz="2400" dirty="0">
                    <a:solidFill>
                      <a:schemeClr val="tx1"/>
                    </a:solidFill>
                    <a:cs typeface="Times New Roman" panose="02020603050405020304" pitchFamily="18" charset="0"/>
                  </a:rPr>
                  <a:t>We hope to identify </a:t>
                </a:r>
                <a:r>
                  <a:rPr lang="en-US" sz="2400" b="1" dirty="0">
                    <a:solidFill>
                      <a:schemeClr val="tx1"/>
                    </a:solidFill>
                    <a:cs typeface="Times New Roman" panose="02020603050405020304" pitchFamily="18" charset="0"/>
                  </a:rPr>
                  <a:t>ATTs </a:t>
                </a:r>
                <a:r>
                  <a:rPr lang="en-US" sz="2400" dirty="0">
                    <a:solidFill>
                      <a:schemeClr val="tx1"/>
                    </a:solidFill>
                    <a:cs typeface="Times New Roman" panose="02020603050405020304" pitchFamily="18" charset="0"/>
                  </a:rPr>
                  <a:t>for the cohorts exposed to an intervention: </a:t>
                </a:r>
              </a:p>
              <a:p>
                <a:pPr marL="274320" lvl="1" indent="0">
                  <a:buNone/>
                </a:pPr>
                <a14:m>
                  <m:oMathPara xmlns:m="http://schemas.openxmlformats.org/officeDocument/2006/math">
                    <m:oMathParaPr>
                      <m:jc m:val="centerGroup"/>
                    </m:oMathParaPr>
                    <m:oMath xmlns:m="http://schemas.openxmlformats.org/officeDocument/2006/math">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𝜏</m:t>
                          </m:r>
                        </m:e>
                        <m:sub>
                          <m:r>
                            <a:rPr lang="en-CA" sz="2400" b="0" i="1" smtClean="0">
                              <a:solidFill>
                                <a:schemeClr val="tx1"/>
                              </a:solidFill>
                              <a:latin typeface="Cambria Math" panose="02040503050406030204" pitchFamily="18" charset="0"/>
                              <a:cs typeface="Times New Roman" panose="02020603050405020304" pitchFamily="18" charset="0"/>
                            </a:rPr>
                            <m:t>𝑟𝑡</m:t>
                          </m:r>
                        </m:sub>
                      </m:sSub>
                      <m:r>
                        <a:rPr lang="en-CA" sz="2400" b="0" i="1" smtClean="0">
                          <a:solidFill>
                            <a:schemeClr val="tx1"/>
                          </a:solidFill>
                          <a:latin typeface="Cambria Math" panose="02040503050406030204" pitchFamily="18" charset="0"/>
                          <a:cs typeface="Times New Roman" panose="02020603050405020304" pitchFamily="18" charset="0"/>
                        </a:rPr>
                        <m:t>≡</m:t>
                      </m:r>
                      <m:r>
                        <a:rPr lang="en-CA" sz="2400" b="0" i="1" smtClean="0">
                          <a:solidFill>
                            <a:schemeClr val="tx1"/>
                          </a:solidFill>
                          <a:latin typeface="Cambria Math" panose="02040503050406030204" pitchFamily="18" charset="0"/>
                          <a:cs typeface="Times New Roman" panose="02020603050405020304" pitchFamily="18" charset="0"/>
                        </a:rPr>
                        <m:t>𝔼</m:t>
                      </m:r>
                      <m:d>
                        <m:dPr>
                          <m:begChr m:val="["/>
                          <m:endChr m:val="]"/>
                          <m:ctrlPr>
                            <a:rPr lang="en-CA" sz="2400" b="0" i="1" smtClean="0">
                              <a:solidFill>
                                <a:schemeClr val="tx1"/>
                              </a:solidFill>
                              <a:latin typeface="Cambria Math" panose="02040503050406030204" pitchFamily="18" charset="0"/>
                              <a:cs typeface="Times New Roman" panose="02020603050405020304" pitchFamily="18" charset="0"/>
                            </a:rPr>
                          </m:ctrlPr>
                        </m:dPr>
                        <m:e>
                          <m:r>
                            <a:rPr lang="en-CA" sz="2400" b="0" i="1" smtClean="0">
                              <a:solidFill>
                                <a:schemeClr val="tx1"/>
                              </a:solidFill>
                              <a:latin typeface="Cambria Math" panose="02040503050406030204" pitchFamily="18" charset="0"/>
                              <a:cs typeface="Times New Roman" panose="02020603050405020304" pitchFamily="18" charset="0"/>
                            </a:rPr>
                            <m:t>𝑇</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𝐸</m:t>
                              </m:r>
                            </m:e>
                            <m:sub>
                              <m:r>
                                <a:rPr lang="en-CA" sz="2400" b="0" i="1" smtClean="0">
                                  <a:solidFill>
                                    <a:schemeClr val="tx1"/>
                                  </a:solidFill>
                                  <a:latin typeface="Cambria Math" panose="02040503050406030204" pitchFamily="18" charset="0"/>
                                  <a:cs typeface="Times New Roman" panose="02020603050405020304" pitchFamily="18" charset="0"/>
                                </a:rPr>
                                <m:t>𝑡</m:t>
                              </m:r>
                            </m:sub>
                          </m:sSub>
                          <m:d>
                            <m:dPr>
                              <m:ctrlPr>
                                <a:rPr lang="en-CA" sz="2400" b="0" i="1" smtClean="0">
                                  <a:solidFill>
                                    <a:schemeClr val="tx1"/>
                                  </a:solidFill>
                                  <a:latin typeface="Cambria Math" panose="02040503050406030204" pitchFamily="18" charset="0"/>
                                  <a:cs typeface="Times New Roman" panose="02020603050405020304" pitchFamily="18" charset="0"/>
                                </a:rPr>
                              </m:ctrlPr>
                            </m:dPr>
                            <m:e>
                              <m:r>
                                <a:rPr lang="en-CA" sz="2400" b="0" i="1" smtClean="0">
                                  <a:solidFill>
                                    <a:schemeClr val="tx1"/>
                                  </a:solidFill>
                                  <a:latin typeface="Cambria Math" panose="02040503050406030204" pitchFamily="18" charset="0"/>
                                  <a:cs typeface="Times New Roman" panose="02020603050405020304" pitchFamily="18" charset="0"/>
                                </a:rPr>
                                <m:t>𝑟</m:t>
                              </m:r>
                            </m:e>
                          </m:d>
                        </m:e>
                        <m:e>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𝑑</m:t>
                              </m:r>
                            </m:e>
                            <m:sub>
                              <m:r>
                                <a:rPr lang="en-CA" sz="2400" b="0" i="1" smtClean="0">
                                  <a:solidFill>
                                    <a:schemeClr val="tx1"/>
                                  </a:solidFill>
                                  <a:latin typeface="Cambria Math" panose="02040503050406030204" pitchFamily="18" charset="0"/>
                                  <a:cs typeface="Times New Roman" panose="02020603050405020304" pitchFamily="18" charset="0"/>
                                </a:rPr>
                                <m:t>𝑟</m:t>
                              </m:r>
                            </m:sub>
                          </m:sSub>
                          <m:r>
                            <a:rPr lang="en-CA" sz="2400" b="0" i="1" smtClean="0">
                              <a:solidFill>
                                <a:schemeClr val="tx1"/>
                              </a:solidFill>
                              <a:latin typeface="Cambria Math" panose="02040503050406030204" pitchFamily="18" charset="0"/>
                              <a:cs typeface="Times New Roman" panose="02020603050405020304" pitchFamily="18" charset="0"/>
                            </a:rPr>
                            <m:t>=1</m:t>
                          </m:r>
                        </m:e>
                      </m:d>
                      <m:r>
                        <a:rPr lang="en-CA" sz="2400" b="0" i="1" smtClean="0">
                          <a:solidFill>
                            <a:schemeClr val="tx1"/>
                          </a:solidFill>
                          <a:latin typeface="Cambria Math" panose="02040503050406030204" pitchFamily="18" charset="0"/>
                          <a:cs typeface="Times New Roman" panose="02020603050405020304" pitchFamily="18" charset="0"/>
                        </a:rPr>
                        <m:t>, </m:t>
                      </m:r>
                      <m:r>
                        <a:rPr lang="en-CA" sz="2400" b="0" i="1" smtClean="0">
                          <a:solidFill>
                            <a:schemeClr val="tx1"/>
                          </a:solidFill>
                          <a:latin typeface="Cambria Math" panose="02040503050406030204" pitchFamily="18" charset="0"/>
                          <a:cs typeface="Times New Roman" panose="02020603050405020304" pitchFamily="18" charset="0"/>
                        </a:rPr>
                        <m:t>𝑟</m:t>
                      </m:r>
                      <m:r>
                        <a:rPr lang="en-CA" sz="2400" b="0" i="1" smtClean="0">
                          <a:solidFill>
                            <a:schemeClr val="tx1"/>
                          </a:solidFill>
                          <a:latin typeface="Cambria Math" panose="02040503050406030204" pitchFamily="18" charset="0"/>
                          <a:cs typeface="Times New Roman" panose="02020603050405020304" pitchFamily="18" charset="0"/>
                        </a:rPr>
                        <m:t>=</m:t>
                      </m:r>
                      <m:r>
                        <a:rPr lang="en-CA" sz="2400" b="0" i="1" smtClean="0">
                          <a:solidFill>
                            <a:schemeClr val="tx1"/>
                          </a:solidFill>
                          <a:latin typeface="Cambria Math" panose="02040503050406030204" pitchFamily="18" charset="0"/>
                          <a:cs typeface="Times New Roman" panose="02020603050405020304" pitchFamily="18" charset="0"/>
                        </a:rPr>
                        <m:t>𝑞</m:t>
                      </m:r>
                      <m:r>
                        <a:rPr lang="en-CA" sz="2400" b="0" i="1" smtClean="0">
                          <a:solidFill>
                            <a:schemeClr val="tx1"/>
                          </a:solidFill>
                          <a:latin typeface="Cambria Math" panose="02040503050406030204" pitchFamily="18" charset="0"/>
                          <a:cs typeface="Times New Roman" panose="02020603050405020304" pitchFamily="18" charset="0"/>
                        </a:rPr>
                        <m:t>, </m:t>
                      </m:r>
                      <m:r>
                        <a:rPr lang="en-CA" sz="2400" b="0" i="1" smtClean="0">
                          <a:solidFill>
                            <a:schemeClr val="tx1"/>
                          </a:solidFill>
                          <a:latin typeface="Cambria Math" panose="02040503050406030204" pitchFamily="18" charset="0"/>
                          <a:cs typeface="Times New Roman" panose="02020603050405020304" pitchFamily="18" charset="0"/>
                        </a:rPr>
                        <m:t>𝑞</m:t>
                      </m:r>
                      <m:r>
                        <a:rPr lang="en-CA" sz="2400" b="0" i="1" smtClean="0">
                          <a:solidFill>
                            <a:schemeClr val="tx1"/>
                          </a:solidFill>
                          <a:latin typeface="Cambria Math" panose="02040503050406030204" pitchFamily="18" charset="0"/>
                          <a:cs typeface="Times New Roman" panose="02020603050405020304" pitchFamily="18" charset="0"/>
                        </a:rPr>
                        <m:t>+1, …, </m:t>
                      </m:r>
                      <m:r>
                        <a:rPr lang="en-CA" sz="2400" b="0" i="1" smtClean="0">
                          <a:solidFill>
                            <a:schemeClr val="tx1"/>
                          </a:solidFill>
                          <a:latin typeface="Cambria Math" panose="02040503050406030204" pitchFamily="18" charset="0"/>
                          <a:cs typeface="Times New Roman" panose="02020603050405020304" pitchFamily="18" charset="0"/>
                        </a:rPr>
                        <m:t>𝑇</m:t>
                      </m:r>
                      <m:r>
                        <a:rPr lang="en-CA" sz="2400" b="0" i="1" smtClean="0">
                          <a:solidFill>
                            <a:schemeClr val="tx1"/>
                          </a:solidFill>
                          <a:latin typeface="Cambria Math" panose="02040503050406030204" pitchFamily="18" charset="0"/>
                          <a:cs typeface="Times New Roman" panose="02020603050405020304" pitchFamily="18" charset="0"/>
                        </a:rPr>
                        <m:t>;</m:t>
                      </m:r>
                      <m:r>
                        <a:rPr lang="en-CA" sz="2400" b="0" i="1" smtClean="0">
                          <a:solidFill>
                            <a:schemeClr val="tx1"/>
                          </a:solidFill>
                          <a:latin typeface="Cambria Math" panose="02040503050406030204" pitchFamily="18" charset="0"/>
                          <a:cs typeface="Times New Roman" panose="02020603050405020304" pitchFamily="18" charset="0"/>
                        </a:rPr>
                        <m:t>𝑡</m:t>
                      </m:r>
                      <m:r>
                        <a:rPr lang="en-CA" sz="2400" b="0" i="1" smtClean="0">
                          <a:solidFill>
                            <a:schemeClr val="tx1"/>
                          </a:solidFill>
                          <a:latin typeface="Cambria Math" panose="02040503050406030204" pitchFamily="18" charset="0"/>
                          <a:cs typeface="Times New Roman" panose="02020603050405020304" pitchFamily="18" charset="0"/>
                        </a:rPr>
                        <m:t>=</m:t>
                      </m:r>
                      <m:r>
                        <a:rPr lang="en-CA" sz="2400" b="0" i="1" smtClean="0">
                          <a:solidFill>
                            <a:schemeClr val="tx1"/>
                          </a:solidFill>
                          <a:latin typeface="Cambria Math" panose="02040503050406030204" pitchFamily="18" charset="0"/>
                          <a:cs typeface="Times New Roman" panose="02020603050405020304" pitchFamily="18" charset="0"/>
                        </a:rPr>
                        <m:t>𝑟</m:t>
                      </m:r>
                      <m:r>
                        <a:rPr lang="en-CA" sz="2400" b="0" i="1" smtClean="0">
                          <a:solidFill>
                            <a:schemeClr val="tx1"/>
                          </a:solidFill>
                          <a:latin typeface="Cambria Math" panose="02040503050406030204" pitchFamily="18" charset="0"/>
                          <a:cs typeface="Times New Roman" panose="02020603050405020304" pitchFamily="18" charset="0"/>
                        </a:rPr>
                        <m:t>, </m:t>
                      </m:r>
                      <m:r>
                        <a:rPr lang="en-CA" sz="2400" b="0" i="1" smtClean="0">
                          <a:solidFill>
                            <a:schemeClr val="tx1"/>
                          </a:solidFill>
                          <a:latin typeface="Cambria Math" panose="02040503050406030204" pitchFamily="18" charset="0"/>
                          <a:cs typeface="Times New Roman" panose="02020603050405020304" pitchFamily="18" charset="0"/>
                        </a:rPr>
                        <m:t>𝑟</m:t>
                      </m:r>
                      <m:r>
                        <a:rPr lang="en-CA" sz="2400" b="0" i="1" smtClean="0">
                          <a:solidFill>
                            <a:schemeClr val="tx1"/>
                          </a:solidFill>
                          <a:latin typeface="Cambria Math" panose="02040503050406030204" pitchFamily="18" charset="0"/>
                          <a:cs typeface="Times New Roman" panose="02020603050405020304" pitchFamily="18" charset="0"/>
                        </a:rPr>
                        <m:t>+1, …, </m:t>
                      </m:r>
                      <m:r>
                        <a:rPr lang="en-CA" sz="2400" b="0" i="1" smtClean="0">
                          <a:solidFill>
                            <a:schemeClr val="tx1"/>
                          </a:solidFill>
                          <a:latin typeface="Cambria Math" panose="02040503050406030204" pitchFamily="18" charset="0"/>
                          <a:cs typeface="Times New Roman" panose="02020603050405020304" pitchFamily="18" charset="0"/>
                        </a:rPr>
                        <m:t>𝑇</m:t>
                      </m:r>
                    </m:oMath>
                  </m:oMathPara>
                </a14:m>
                <a:endParaRPr lang="en-US" sz="2400" dirty="0">
                  <a:solidFill>
                    <a:schemeClr val="tx1"/>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066800"/>
                <a:ext cx="10820400" cy="5141388"/>
              </a:xfrm>
              <a:blipFill>
                <a:blip r:embed="rId3"/>
                <a:stretch>
                  <a:fillRect t="-1661"/>
                </a:stretch>
              </a:blipFill>
            </p:spPr>
            <p:txBody>
              <a:bodyPr/>
              <a:lstStyle/>
              <a:p>
                <a:r>
                  <a:rPr lang="en-CA">
                    <a:noFill/>
                  </a:rPr>
                  <a:t> </a:t>
                </a:r>
              </a:p>
            </p:txBody>
          </p:sp>
        </mc:Fallback>
      </mc:AlternateContent>
    </p:spTree>
    <p:extLst>
      <p:ext uri="{BB962C8B-B14F-4D97-AF65-F5344CB8AC3E}">
        <p14:creationId xmlns:p14="http://schemas.microsoft.com/office/powerpoint/2010/main" val="4987677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Intuition for the ETWFE Estimator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066800"/>
                <a:ext cx="10820400" cy="5141388"/>
              </a:xfrm>
            </p:spPr>
            <p:txBody>
              <a:bodyPr>
                <a:noAutofit/>
              </a:bodyPr>
              <a:lstStyle/>
              <a:p>
                <a:pPr marL="731520" lvl="1" indent="-457200">
                  <a:buFont typeface="+mj-lt"/>
                  <a:buAutoNum type="arabicPeriod"/>
                </a:pPr>
                <a:r>
                  <a:rPr lang="en-US" sz="2400" dirty="0">
                    <a:solidFill>
                      <a:schemeClr val="tx1"/>
                    </a:solidFill>
                    <a:cs typeface="Times New Roman" panose="02020603050405020304" pitchFamily="18" charset="0"/>
                  </a:rPr>
                  <a:t>As in CS (2021), aggregate treated units into </a:t>
                </a:r>
                <a:r>
                  <a:rPr lang="en-US" sz="2400" b="1" dirty="0">
                    <a:solidFill>
                      <a:schemeClr val="tx1"/>
                    </a:solidFill>
                    <a:cs typeface="Times New Roman" panose="02020603050405020304" pitchFamily="18" charset="0"/>
                  </a:rPr>
                  <a:t>cohorts</a:t>
                </a:r>
              </a:p>
              <a:p>
                <a:pPr lvl="2"/>
                <a:r>
                  <a:rPr lang="en-US" sz="2400" dirty="0">
                    <a:solidFill>
                      <a:schemeClr val="tx1"/>
                    </a:solidFill>
                    <a:cs typeface="Times New Roman" panose="02020603050405020304" pitchFamily="18" charset="0"/>
                  </a:rPr>
                  <a:t>If there is a never-treated group, there are </a:t>
                </a:r>
                <a14:m>
                  <m:oMath xmlns:m="http://schemas.openxmlformats.org/officeDocument/2006/math">
                    <m:r>
                      <a:rPr lang="en-CA" sz="2400" b="0" i="1" smtClean="0">
                        <a:solidFill>
                          <a:schemeClr val="tx1"/>
                        </a:solidFill>
                        <a:latin typeface="Cambria Math" panose="02040503050406030204" pitchFamily="18" charset="0"/>
                        <a:cs typeface="Times New Roman" panose="02020603050405020304" pitchFamily="18" charset="0"/>
                      </a:rPr>
                      <m:t>𝑇</m:t>
                    </m:r>
                    <m:r>
                      <a:rPr lang="en-CA" sz="2400" b="0" i="1" smtClean="0">
                        <a:solidFill>
                          <a:schemeClr val="tx1"/>
                        </a:solidFill>
                        <a:latin typeface="Cambria Math" panose="02040503050406030204" pitchFamily="18" charset="0"/>
                        <a:cs typeface="Times New Roman" panose="02020603050405020304" pitchFamily="18" charset="0"/>
                      </a:rPr>
                      <m:t>−</m:t>
                    </m:r>
                    <m:r>
                      <a:rPr lang="en-CA" sz="2400" b="0" i="1" smtClean="0">
                        <a:solidFill>
                          <a:schemeClr val="tx1"/>
                        </a:solidFill>
                        <a:latin typeface="Cambria Math" panose="02040503050406030204" pitchFamily="18" charset="0"/>
                        <a:cs typeface="Times New Roman" panose="02020603050405020304" pitchFamily="18" charset="0"/>
                      </a:rPr>
                      <m:t>𝑞</m:t>
                    </m:r>
                    <m:r>
                      <a:rPr lang="en-CA" sz="2400" b="0" i="1" smtClean="0">
                        <a:solidFill>
                          <a:schemeClr val="tx1"/>
                        </a:solidFill>
                        <a:latin typeface="Cambria Math" panose="02040503050406030204" pitchFamily="18" charset="0"/>
                        <a:cs typeface="Times New Roman" panose="02020603050405020304" pitchFamily="18" charset="0"/>
                      </a:rPr>
                      <m:t>+2</m:t>
                    </m:r>
                  </m:oMath>
                </a14:m>
                <a:r>
                  <a:rPr lang="en-US" sz="2400" dirty="0">
                    <a:solidFill>
                      <a:schemeClr val="tx1"/>
                    </a:solidFill>
                    <a:cs typeface="Times New Roman" panose="02020603050405020304" pitchFamily="18" charset="0"/>
                  </a:rPr>
                  <a:t> of these</a:t>
                </a:r>
              </a:p>
              <a:p>
                <a:pPr marL="731520" lvl="1" indent="-457200">
                  <a:buFont typeface="+mj-lt"/>
                  <a:buAutoNum type="arabicPeriod"/>
                </a:pPr>
                <a:r>
                  <a:rPr lang="en-US" sz="2400" dirty="0">
                    <a:solidFill>
                      <a:schemeClr val="tx1"/>
                    </a:solidFill>
                    <a:cs typeface="Times New Roman" panose="02020603050405020304" pitchFamily="18" charset="0"/>
                  </a:rPr>
                  <a:t>We hope to identify </a:t>
                </a:r>
                <a:r>
                  <a:rPr lang="en-US" sz="2400" b="1" dirty="0">
                    <a:solidFill>
                      <a:schemeClr val="tx1"/>
                    </a:solidFill>
                    <a:cs typeface="Times New Roman" panose="02020603050405020304" pitchFamily="18" charset="0"/>
                  </a:rPr>
                  <a:t>ATTs </a:t>
                </a:r>
                <a:r>
                  <a:rPr lang="en-US" sz="2400" dirty="0">
                    <a:solidFill>
                      <a:schemeClr val="tx1"/>
                    </a:solidFill>
                    <a:cs typeface="Times New Roman" panose="02020603050405020304" pitchFamily="18" charset="0"/>
                  </a:rPr>
                  <a:t>for the cohorts exposed to an intervention: </a:t>
                </a:r>
              </a:p>
              <a:p>
                <a:pPr marL="274320" lvl="1" indent="0">
                  <a:buNone/>
                </a:pPr>
                <a14:m>
                  <m:oMathPara xmlns:m="http://schemas.openxmlformats.org/officeDocument/2006/math">
                    <m:oMathParaPr>
                      <m:jc m:val="centerGroup"/>
                    </m:oMathParaPr>
                    <m:oMath xmlns:m="http://schemas.openxmlformats.org/officeDocument/2006/math">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𝜏</m:t>
                          </m:r>
                        </m:e>
                        <m:sub>
                          <m:r>
                            <a:rPr lang="en-CA" sz="2400" b="0" i="1" smtClean="0">
                              <a:solidFill>
                                <a:schemeClr val="tx1"/>
                              </a:solidFill>
                              <a:latin typeface="Cambria Math" panose="02040503050406030204" pitchFamily="18" charset="0"/>
                              <a:cs typeface="Times New Roman" panose="02020603050405020304" pitchFamily="18" charset="0"/>
                            </a:rPr>
                            <m:t>𝑟𝑡</m:t>
                          </m:r>
                        </m:sub>
                      </m:sSub>
                      <m:r>
                        <a:rPr lang="en-CA" sz="2400" b="0" i="1" smtClean="0">
                          <a:solidFill>
                            <a:schemeClr val="tx1"/>
                          </a:solidFill>
                          <a:latin typeface="Cambria Math" panose="02040503050406030204" pitchFamily="18" charset="0"/>
                          <a:cs typeface="Times New Roman" panose="02020603050405020304" pitchFamily="18" charset="0"/>
                        </a:rPr>
                        <m:t>≡</m:t>
                      </m:r>
                      <m:r>
                        <a:rPr lang="en-CA" sz="2400" b="0" i="1" smtClean="0">
                          <a:solidFill>
                            <a:schemeClr val="tx1"/>
                          </a:solidFill>
                          <a:latin typeface="Cambria Math" panose="02040503050406030204" pitchFamily="18" charset="0"/>
                          <a:cs typeface="Times New Roman" panose="02020603050405020304" pitchFamily="18" charset="0"/>
                        </a:rPr>
                        <m:t>𝔼</m:t>
                      </m:r>
                      <m:d>
                        <m:dPr>
                          <m:begChr m:val="["/>
                          <m:endChr m:val="]"/>
                          <m:ctrlPr>
                            <a:rPr lang="en-CA" sz="2400" b="0" i="1" smtClean="0">
                              <a:solidFill>
                                <a:schemeClr val="tx1"/>
                              </a:solidFill>
                              <a:latin typeface="Cambria Math" panose="02040503050406030204" pitchFamily="18" charset="0"/>
                              <a:cs typeface="Times New Roman" panose="02020603050405020304" pitchFamily="18" charset="0"/>
                            </a:rPr>
                          </m:ctrlPr>
                        </m:dPr>
                        <m:e>
                          <m:r>
                            <a:rPr lang="en-CA" sz="2400" b="0" i="1" smtClean="0">
                              <a:solidFill>
                                <a:schemeClr val="tx1"/>
                              </a:solidFill>
                              <a:latin typeface="Cambria Math" panose="02040503050406030204" pitchFamily="18" charset="0"/>
                              <a:cs typeface="Times New Roman" panose="02020603050405020304" pitchFamily="18" charset="0"/>
                            </a:rPr>
                            <m:t>𝑇</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𝐸</m:t>
                              </m:r>
                            </m:e>
                            <m:sub>
                              <m:r>
                                <a:rPr lang="en-CA" sz="2400" b="0" i="1" smtClean="0">
                                  <a:solidFill>
                                    <a:schemeClr val="tx1"/>
                                  </a:solidFill>
                                  <a:latin typeface="Cambria Math" panose="02040503050406030204" pitchFamily="18" charset="0"/>
                                  <a:cs typeface="Times New Roman" panose="02020603050405020304" pitchFamily="18" charset="0"/>
                                </a:rPr>
                                <m:t>𝑡</m:t>
                              </m:r>
                            </m:sub>
                          </m:sSub>
                          <m:d>
                            <m:dPr>
                              <m:ctrlPr>
                                <a:rPr lang="en-CA" sz="2400" b="0" i="1" smtClean="0">
                                  <a:solidFill>
                                    <a:schemeClr val="tx1"/>
                                  </a:solidFill>
                                  <a:latin typeface="Cambria Math" panose="02040503050406030204" pitchFamily="18" charset="0"/>
                                  <a:cs typeface="Times New Roman" panose="02020603050405020304" pitchFamily="18" charset="0"/>
                                </a:rPr>
                              </m:ctrlPr>
                            </m:dPr>
                            <m:e>
                              <m:r>
                                <a:rPr lang="en-CA" sz="2400" b="0" i="1" smtClean="0">
                                  <a:solidFill>
                                    <a:schemeClr val="tx1"/>
                                  </a:solidFill>
                                  <a:latin typeface="Cambria Math" panose="02040503050406030204" pitchFamily="18" charset="0"/>
                                  <a:cs typeface="Times New Roman" panose="02020603050405020304" pitchFamily="18" charset="0"/>
                                </a:rPr>
                                <m:t>𝑟</m:t>
                              </m:r>
                            </m:e>
                          </m:d>
                        </m:e>
                        <m:e>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𝑑</m:t>
                              </m:r>
                            </m:e>
                            <m:sub>
                              <m:r>
                                <a:rPr lang="en-CA" sz="2400" b="0" i="1" smtClean="0">
                                  <a:solidFill>
                                    <a:schemeClr val="tx1"/>
                                  </a:solidFill>
                                  <a:latin typeface="Cambria Math" panose="02040503050406030204" pitchFamily="18" charset="0"/>
                                  <a:cs typeface="Times New Roman" panose="02020603050405020304" pitchFamily="18" charset="0"/>
                                </a:rPr>
                                <m:t>𝑟</m:t>
                              </m:r>
                            </m:sub>
                          </m:sSub>
                          <m:r>
                            <a:rPr lang="en-CA" sz="2400" b="0" i="1" smtClean="0">
                              <a:solidFill>
                                <a:schemeClr val="tx1"/>
                              </a:solidFill>
                              <a:latin typeface="Cambria Math" panose="02040503050406030204" pitchFamily="18" charset="0"/>
                              <a:cs typeface="Times New Roman" panose="02020603050405020304" pitchFamily="18" charset="0"/>
                            </a:rPr>
                            <m:t>=1</m:t>
                          </m:r>
                        </m:e>
                      </m:d>
                      <m:r>
                        <a:rPr lang="en-CA" sz="2400" b="0" i="1" smtClean="0">
                          <a:solidFill>
                            <a:schemeClr val="tx1"/>
                          </a:solidFill>
                          <a:latin typeface="Cambria Math" panose="02040503050406030204" pitchFamily="18" charset="0"/>
                          <a:cs typeface="Times New Roman" panose="02020603050405020304" pitchFamily="18" charset="0"/>
                        </a:rPr>
                        <m:t>, </m:t>
                      </m:r>
                      <m:r>
                        <a:rPr lang="en-CA" sz="2400" b="0" i="1" smtClean="0">
                          <a:solidFill>
                            <a:schemeClr val="tx1"/>
                          </a:solidFill>
                          <a:latin typeface="Cambria Math" panose="02040503050406030204" pitchFamily="18" charset="0"/>
                          <a:cs typeface="Times New Roman" panose="02020603050405020304" pitchFamily="18" charset="0"/>
                        </a:rPr>
                        <m:t>𝑟</m:t>
                      </m:r>
                      <m:r>
                        <a:rPr lang="en-CA" sz="2400" b="0" i="1" smtClean="0">
                          <a:solidFill>
                            <a:schemeClr val="tx1"/>
                          </a:solidFill>
                          <a:latin typeface="Cambria Math" panose="02040503050406030204" pitchFamily="18" charset="0"/>
                          <a:cs typeface="Times New Roman" panose="02020603050405020304" pitchFamily="18" charset="0"/>
                        </a:rPr>
                        <m:t>=</m:t>
                      </m:r>
                      <m:r>
                        <a:rPr lang="en-CA" sz="2400" b="0" i="1" smtClean="0">
                          <a:solidFill>
                            <a:schemeClr val="tx1"/>
                          </a:solidFill>
                          <a:latin typeface="Cambria Math" panose="02040503050406030204" pitchFamily="18" charset="0"/>
                          <a:cs typeface="Times New Roman" panose="02020603050405020304" pitchFamily="18" charset="0"/>
                        </a:rPr>
                        <m:t>𝑞</m:t>
                      </m:r>
                      <m:r>
                        <a:rPr lang="en-CA" sz="2400" b="0" i="1" smtClean="0">
                          <a:solidFill>
                            <a:schemeClr val="tx1"/>
                          </a:solidFill>
                          <a:latin typeface="Cambria Math" panose="02040503050406030204" pitchFamily="18" charset="0"/>
                          <a:cs typeface="Times New Roman" panose="02020603050405020304" pitchFamily="18" charset="0"/>
                        </a:rPr>
                        <m:t>, </m:t>
                      </m:r>
                      <m:r>
                        <a:rPr lang="en-CA" sz="2400" b="0" i="1" smtClean="0">
                          <a:solidFill>
                            <a:schemeClr val="tx1"/>
                          </a:solidFill>
                          <a:latin typeface="Cambria Math" panose="02040503050406030204" pitchFamily="18" charset="0"/>
                          <a:cs typeface="Times New Roman" panose="02020603050405020304" pitchFamily="18" charset="0"/>
                        </a:rPr>
                        <m:t>𝑞</m:t>
                      </m:r>
                      <m:r>
                        <a:rPr lang="en-CA" sz="2400" b="0" i="1" smtClean="0">
                          <a:solidFill>
                            <a:schemeClr val="tx1"/>
                          </a:solidFill>
                          <a:latin typeface="Cambria Math" panose="02040503050406030204" pitchFamily="18" charset="0"/>
                          <a:cs typeface="Times New Roman" panose="02020603050405020304" pitchFamily="18" charset="0"/>
                        </a:rPr>
                        <m:t>+1, …, </m:t>
                      </m:r>
                      <m:r>
                        <a:rPr lang="en-CA" sz="2400" b="0" i="1" smtClean="0">
                          <a:solidFill>
                            <a:schemeClr val="tx1"/>
                          </a:solidFill>
                          <a:latin typeface="Cambria Math" panose="02040503050406030204" pitchFamily="18" charset="0"/>
                          <a:cs typeface="Times New Roman" panose="02020603050405020304" pitchFamily="18" charset="0"/>
                        </a:rPr>
                        <m:t>𝑇</m:t>
                      </m:r>
                      <m:r>
                        <a:rPr lang="en-CA" sz="2400" b="0" i="1" smtClean="0">
                          <a:solidFill>
                            <a:schemeClr val="tx1"/>
                          </a:solidFill>
                          <a:latin typeface="Cambria Math" panose="02040503050406030204" pitchFamily="18" charset="0"/>
                          <a:cs typeface="Times New Roman" panose="02020603050405020304" pitchFamily="18" charset="0"/>
                        </a:rPr>
                        <m:t>;</m:t>
                      </m:r>
                      <m:r>
                        <a:rPr lang="en-CA" sz="2400" b="0" i="1" smtClean="0">
                          <a:solidFill>
                            <a:schemeClr val="tx1"/>
                          </a:solidFill>
                          <a:latin typeface="Cambria Math" panose="02040503050406030204" pitchFamily="18" charset="0"/>
                          <a:cs typeface="Times New Roman" panose="02020603050405020304" pitchFamily="18" charset="0"/>
                        </a:rPr>
                        <m:t>𝑡</m:t>
                      </m:r>
                      <m:r>
                        <a:rPr lang="en-CA" sz="2400" b="0" i="1" smtClean="0">
                          <a:solidFill>
                            <a:schemeClr val="tx1"/>
                          </a:solidFill>
                          <a:latin typeface="Cambria Math" panose="02040503050406030204" pitchFamily="18" charset="0"/>
                          <a:cs typeface="Times New Roman" panose="02020603050405020304" pitchFamily="18" charset="0"/>
                        </a:rPr>
                        <m:t>=</m:t>
                      </m:r>
                      <m:r>
                        <a:rPr lang="en-CA" sz="2400" b="0" i="1" smtClean="0">
                          <a:solidFill>
                            <a:schemeClr val="tx1"/>
                          </a:solidFill>
                          <a:latin typeface="Cambria Math" panose="02040503050406030204" pitchFamily="18" charset="0"/>
                          <a:cs typeface="Times New Roman" panose="02020603050405020304" pitchFamily="18" charset="0"/>
                        </a:rPr>
                        <m:t>𝑟</m:t>
                      </m:r>
                      <m:r>
                        <a:rPr lang="en-CA" sz="2400" b="0" i="1" smtClean="0">
                          <a:solidFill>
                            <a:schemeClr val="tx1"/>
                          </a:solidFill>
                          <a:latin typeface="Cambria Math" panose="02040503050406030204" pitchFamily="18" charset="0"/>
                          <a:cs typeface="Times New Roman" panose="02020603050405020304" pitchFamily="18" charset="0"/>
                        </a:rPr>
                        <m:t>, </m:t>
                      </m:r>
                      <m:r>
                        <a:rPr lang="en-CA" sz="2400" b="0" i="1" smtClean="0">
                          <a:solidFill>
                            <a:schemeClr val="tx1"/>
                          </a:solidFill>
                          <a:latin typeface="Cambria Math" panose="02040503050406030204" pitchFamily="18" charset="0"/>
                          <a:cs typeface="Times New Roman" panose="02020603050405020304" pitchFamily="18" charset="0"/>
                        </a:rPr>
                        <m:t>𝑟</m:t>
                      </m:r>
                      <m:r>
                        <a:rPr lang="en-CA" sz="2400" b="0" i="1" smtClean="0">
                          <a:solidFill>
                            <a:schemeClr val="tx1"/>
                          </a:solidFill>
                          <a:latin typeface="Cambria Math" panose="02040503050406030204" pitchFamily="18" charset="0"/>
                          <a:cs typeface="Times New Roman" panose="02020603050405020304" pitchFamily="18" charset="0"/>
                        </a:rPr>
                        <m:t>+1, …, </m:t>
                      </m:r>
                      <m:r>
                        <a:rPr lang="en-CA" sz="2400" b="0" i="1" smtClean="0">
                          <a:solidFill>
                            <a:schemeClr val="tx1"/>
                          </a:solidFill>
                          <a:latin typeface="Cambria Math" panose="02040503050406030204" pitchFamily="18" charset="0"/>
                          <a:cs typeface="Times New Roman" panose="02020603050405020304" pitchFamily="18" charset="0"/>
                        </a:rPr>
                        <m:t>𝑇</m:t>
                      </m:r>
                    </m:oMath>
                  </m:oMathPara>
                </a14:m>
                <a:endParaRPr lang="en-CA" sz="2400" b="0" dirty="0">
                  <a:solidFill>
                    <a:schemeClr val="tx1"/>
                  </a:solidFill>
                  <a:cs typeface="Times New Roman" panose="02020603050405020304" pitchFamily="18" charset="0"/>
                </a:endParaRPr>
              </a:p>
              <a:p>
                <a:pPr marL="731520" lvl="1" indent="-457200">
                  <a:buFont typeface="+mj-lt"/>
                  <a:buAutoNum type="arabicPeriod" startAt="3"/>
                </a:pPr>
                <a:r>
                  <a:rPr lang="en-US" sz="2400" dirty="0">
                    <a:solidFill>
                      <a:schemeClr val="tx1"/>
                    </a:solidFill>
                    <a:cs typeface="Times New Roman" panose="02020603050405020304" pitchFamily="18" charset="0"/>
                  </a:rPr>
                  <a:t>To do this, we make some assumptions: </a:t>
                </a:r>
              </a:p>
              <a:p>
                <a:pPr lvl="2"/>
                <a:r>
                  <a:rPr lang="en-US" sz="2400" dirty="0">
                    <a:solidFill>
                      <a:schemeClr val="tx1"/>
                    </a:solidFill>
                    <a:cs typeface="Times New Roman" panose="02020603050405020304" pitchFamily="18" charset="0"/>
                  </a:rPr>
                  <a:t>No anticipation</a:t>
                </a:r>
              </a:p>
              <a:p>
                <a:pPr lvl="2"/>
                <a:r>
                  <a:rPr lang="en-US" sz="2400" dirty="0">
                    <a:solidFill>
                      <a:schemeClr val="tx1"/>
                    </a:solidFill>
                    <a:cs typeface="Times New Roman" panose="02020603050405020304" pitchFamily="18" charset="0"/>
                  </a:rPr>
                  <a:t>Staggered common trends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066800"/>
                <a:ext cx="10820400" cy="5141388"/>
              </a:xfrm>
              <a:blipFill>
                <a:blip r:embed="rId3"/>
                <a:stretch>
                  <a:fillRect t="-1661"/>
                </a:stretch>
              </a:blipFill>
            </p:spPr>
            <p:txBody>
              <a:bodyPr/>
              <a:lstStyle/>
              <a:p>
                <a:r>
                  <a:rPr lang="en-CA">
                    <a:noFill/>
                  </a:rPr>
                  <a:t> </a:t>
                </a:r>
              </a:p>
            </p:txBody>
          </p:sp>
        </mc:Fallback>
      </mc:AlternateContent>
    </p:spTree>
    <p:extLst>
      <p:ext uri="{BB962C8B-B14F-4D97-AF65-F5344CB8AC3E}">
        <p14:creationId xmlns:p14="http://schemas.microsoft.com/office/powerpoint/2010/main" val="19338514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Intuition for the ETWFE Estimator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066800"/>
                <a:ext cx="10820400" cy="5141388"/>
              </a:xfrm>
            </p:spPr>
            <p:txBody>
              <a:bodyPr>
                <a:noAutofit/>
              </a:bodyPr>
              <a:lstStyle/>
              <a:p>
                <a:pPr marL="731520" lvl="1" indent="-457200">
                  <a:buFont typeface="+mj-lt"/>
                  <a:buAutoNum type="arabicPeriod"/>
                </a:pPr>
                <a:r>
                  <a:rPr lang="en-US" sz="2400" dirty="0">
                    <a:solidFill>
                      <a:schemeClr val="tx1"/>
                    </a:solidFill>
                    <a:cs typeface="Times New Roman" panose="02020603050405020304" pitchFamily="18" charset="0"/>
                  </a:rPr>
                  <a:t>As in CS (2021), aggregate treated units into </a:t>
                </a:r>
                <a:r>
                  <a:rPr lang="en-US" sz="2400" b="1" dirty="0">
                    <a:solidFill>
                      <a:schemeClr val="tx1"/>
                    </a:solidFill>
                    <a:cs typeface="Times New Roman" panose="02020603050405020304" pitchFamily="18" charset="0"/>
                  </a:rPr>
                  <a:t>cohorts</a:t>
                </a:r>
              </a:p>
              <a:p>
                <a:pPr lvl="2"/>
                <a:r>
                  <a:rPr lang="en-US" sz="2400" dirty="0">
                    <a:solidFill>
                      <a:schemeClr val="tx1"/>
                    </a:solidFill>
                    <a:cs typeface="Times New Roman" panose="02020603050405020304" pitchFamily="18" charset="0"/>
                  </a:rPr>
                  <a:t>If there is a never-treated group, there are </a:t>
                </a:r>
                <a14:m>
                  <m:oMath xmlns:m="http://schemas.openxmlformats.org/officeDocument/2006/math">
                    <m:r>
                      <a:rPr lang="en-CA" sz="2400" b="0" i="1" smtClean="0">
                        <a:solidFill>
                          <a:schemeClr val="tx1"/>
                        </a:solidFill>
                        <a:latin typeface="Cambria Math" panose="02040503050406030204" pitchFamily="18" charset="0"/>
                        <a:cs typeface="Times New Roman" panose="02020603050405020304" pitchFamily="18" charset="0"/>
                      </a:rPr>
                      <m:t>𝑇</m:t>
                    </m:r>
                    <m:r>
                      <a:rPr lang="en-CA" sz="2400" b="0" i="1" smtClean="0">
                        <a:solidFill>
                          <a:schemeClr val="tx1"/>
                        </a:solidFill>
                        <a:latin typeface="Cambria Math" panose="02040503050406030204" pitchFamily="18" charset="0"/>
                        <a:cs typeface="Times New Roman" panose="02020603050405020304" pitchFamily="18" charset="0"/>
                      </a:rPr>
                      <m:t>−</m:t>
                    </m:r>
                    <m:r>
                      <a:rPr lang="en-CA" sz="2400" b="0" i="1" smtClean="0">
                        <a:solidFill>
                          <a:schemeClr val="tx1"/>
                        </a:solidFill>
                        <a:latin typeface="Cambria Math" panose="02040503050406030204" pitchFamily="18" charset="0"/>
                        <a:cs typeface="Times New Roman" panose="02020603050405020304" pitchFamily="18" charset="0"/>
                      </a:rPr>
                      <m:t>𝑞</m:t>
                    </m:r>
                    <m:r>
                      <a:rPr lang="en-CA" sz="2400" b="0" i="1" smtClean="0">
                        <a:solidFill>
                          <a:schemeClr val="tx1"/>
                        </a:solidFill>
                        <a:latin typeface="Cambria Math" panose="02040503050406030204" pitchFamily="18" charset="0"/>
                        <a:cs typeface="Times New Roman" panose="02020603050405020304" pitchFamily="18" charset="0"/>
                      </a:rPr>
                      <m:t>+2</m:t>
                    </m:r>
                  </m:oMath>
                </a14:m>
                <a:r>
                  <a:rPr lang="en-US" sz="2400" dirty="0">
                    <a:solidFill>
                      <a:schemeClr val="tx1"/>
                    </a:solidFill>
                    <a:cs typeface="Times New Roman" panose="02020603050405020304" pitchFamily="18" charset="0"/>
                  </a:rPr>
                  <a:t> of these</a:t>
                </a:r>
              </a:p>
              <a:p>
                <a:pPr marL="731520" lvl="1" indent="-457200">
                  <a:buFont typeface="+mj-lt"/>
                  <a:buAutoNum type="arabicPeriod"/>
                </a:pPr>
                <a:r>
                  <a:rPr lang="en-US" sz="2400" dirty="0">
                    <a:solidFill>
                      <a:schemeClr val="tx1"/>
                    </a:solidFill>
                    <a:cs typeface="Times New Roman" panose="02020603050405020304" pitchFamily="18" charset="0"/>
                  </a:rPr>
                  <a:t>We hope to identify </a:t>
                </a:r>
                <a:r>
                  <a:rPr lang="en-US" sz="2400" b="1" dirty="0">
                    <a:solidFill>
                      <a:schemeClr val="tx1"/>
                    </a:solidFill>
                    <a:cs typeface="Times New Roman" panose="02020603050405020304" pitchFamily="18" charset="0"/>
                  </a:rPr>
                  <a:t>ATTs </a:t>
                </a:r>
                <a:r>
                  <a:rPr lang="en-US" sz="2400" dirty="0">
                    <a:solidFill>
                      <a:schemeClr val="tx1"/>
                    </a:solidFill>
                    <a:cs typeface="Times New Roman" panose="02020603050405020304" pitchFamily="18" charset="0"/>
                  </a:rPr>
                  <a:t>for the cohorts exposed to an intervention: </a:t>
                </a:r>
              </a:p>
              <a:p>
                <a:pPr marL="274320" lvl="1" indent="0">
                  <a:buNone/>
                </a:pPr>
                <a14:m>
                  <m:oMathPara xmlns:m="http://schemas.openxmlformats.org/officeDocument/2006/math">
                    <m:oMathParaPr>
                      <m:jc m:val="centerGroup"/>
                    </m:oMathParaPr>
                    <m:oMath xmlns:m="http://schemas.openxmlformats.org/officeDocument/2006/math">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𝜏</m:t>
                          </m:r>
                        </m:e>
                        <m:sub>
                          <m:r>
                            <a:rPr lang="en-CA" sz="2400" b="0" i="1" smtClean="0">
                              <a:solidFill>
                                <a:schemeClr val="tx1"/>
                              </a:solidFill>
                              <a:latin typeface="Cambria Math" panose="02040503050406030204" pitchFamily="18" charset="0"/>
                              <a:cs typeface="Times New Roman" panose="02020603050405020304" pitchFamily="18" charset="0"/>
                            </a:rPr>
                            <m:t>𝑟𝑡</m:t>
                          </m:r>
                        </m:sub>
                      </m:sSub>
                      <m:r>
                        <a:rPr lang="en-CA" sz="2400" b="0" i="1" smtClean="0">
                          <a:solidFill>
                            <a:schemeClr val="tx1"/>
                          </a:solidFill>
                          <a:latin typeface="Cambria Math" panose="02040503050406030204" pitchFamily="18" charset="0"/>
                          <a:cs typeface="Times New Roman" panose="02020603050405020304" pitchFamily="18" charset="0"/>
                        </a:rPr>
                        <m:t>≡</m:t>
                      </m:r>
                      <m:r>
                        <a:rPr lang="en-CA" sz="2400" b="0" i="1" smtClean="0">
                          <a:solidFill>
                            <a:schemeClr val="tx1"/>
                          </a:solidFill>
                          <a:latin typeface="Cambria Math" panose="02040503050406030204" pitchFamily="18" charset="0"/>
                          <a:cs typeface="Times New Roman" panose="02020603050405020304" pitchFamily="18" charset="0"/>
                        </a:rPr>
                        <m:t>𝔼</m:t>
                      </m:r>
                      <m:d>
                        <m:dPr>
                          <m:begChr m:val="["/>
                          <m:endChr m:val="]"/>
                          <m:ctrlPr>
                            <a:rPr lang="en-CA" sz="2400" b="0" i="1" smtClean="0">
                              <a:solidFill>
                                <a:schemeClr val="tx1"/>
                              </a:solidFill>
                              <a:latin typeface="Cambria Math" panose="02040503050406030204" pitchFamily="18" charset="0"/>
                              <a:cs typeface="Times New Roman" panose="02020603050405020304" pitchFamily="18" charset="0"/>
                            </a:rPr>
                          </m:ctrlPr>
                        </m:dPr>
                        <m:e>
                          <m:r>
                            <a:rPr lang="en-CA" sz="2400" b="0" i="1" smtClean="0">
                              <a:solidFill>
                                <a:schemeClr val="tx1"/>
                              </a:solidFill>
                              <a:latin typeface="Cambria Math" panose="02040503050406030204" pitchFamily="18" charset="0"/>
                              <a:cs typeface="Times New Roman" panose="02020603050405020304" pitchFamily="18" charset="0"/>
                            </a:rPr>
                            <m:t>𝑇</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𝐸</m:t>
                              </m:r>
                            </m:e>
                            <m:sub>
                              <m:r>
                                <a:rPr lang="en-CA" sz="2400" b="0" i="1" smtClean="0">
                                  <a:solidFill>
                                    <a:schemeClr val="tx1"/>
                                  </a:solidFill>
                                  <a:latin typeface="Cambria Math" panose="02040503050406030204" pitchFamily="18" charset="0"/>
                                  <a:cs typeface="Times New Roman" panose="02020603050405020304" pitchFamily="18" charset="0"/>
                                </a:rPr>
                                <m:t>𝑡</m:t>
                              </m:r>
                            </m:sub>
                          </m:sSub>
                          <m:d>
                            <m:dPr>
                              <m:ctrlPr>
                                <a:rPr lang="en-CA" sz="2400" b="0" i="1" smtClean="0">
                                  <a:solidFill>
                                    <a:schemeClr val="tx1"/>
                                  </a:solidFill>
                                  <a:latin typeface="Cambria Math" panose="02040503050406030204" pitchFamily="18" charset="0"/>
                                  <a:cs typeface="Times New Roman" panose="02020603050405020304" pitchFamily="18" charset="0"/>
                                </a:rPr>
                              </m:ctrlPr>
                            </m:dPr>
                            <m:e>
                              <m:r>
                                <a:rPr lang="en-CA" sz="2400" b="0" i="1" smtClean="0">
                                  <a:solidFill>
                                    <a:schemeClr val="tx1"/>
                                  </a:solidFill>
                                  <a:latin typeface="Cambria Math" panose="02040503050406030204" pitchFamily="18" charset="0"/>
                                  <a:cs typeface="Times New Roman" panose="02020603050405020304" pitchFamily="18" charset="0"/>
                                </a:rPr>
                                <m:t>𝑟</m:t>
                              </m:r>
                            </m:e>
                          </m:d>
                        </m:e>
                        <m:e>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𝑑</m:t>
                              </m:r>
                            </m:e>
                            <m:sub>
                              <m:r>
                                <a:rPr lang="en-CA" sz="2400" b="0" i="1" smtClean="0">
                                  <a:solidFill>
                                    <a:schemeClr val="tx1"/>
                                  </a:solidFill>
                                  <a:latin typeface="Cambria Math" panose="02040503050406030204" pitchFamily="18" charset="0"/>
                                  <a:cs typeface="Times New Roman" panose="02020603050405020304" pitchFamily="18" charset="0"/>
                                </a:rPr>
                                <m:t>𝑟</m:t>
                              </m:r>
                            </m:sub>
                          </m:sSub>
                          <m:r>
                            <a:rPr lang="en-CA" sz="2400" b="0" i="1" smtClean="0">
                              <a:solidFill>
                                <a:schemeClr val="tx1"/>
                              </a:solidFill>
                              <a:latin typeface="Cambria Math" panose="02040503050406030204" pitchFamily="18" charset="0"/>
                              <a:cs typeface="Times New Roman" panose="02020603050405020304" pitchFamily="18" charset="0"/>
                            </a:rPr>
                            <m:t>=1</m:t>
                          </m:r>
                        </m:e>
                      </m:d>
                      <m:r>
                        <a:rPr lang="en-CA" sz="2400" b="0" i="1" smtClean="0">
                          <a:solidFill>
                            <a:schemeClr val="tx1"/>
                          </a:solidFill>
                          <a:latin typeface="Cambria Math" panose="02040503050406030204" pitchFamily="18" charset="0"/>
                          <a:cs typeface="Times New Roman" panose="02020603050405020304" pitchFamily="18" charset="0"/>
                        </a:rPr>
                        <m:t>, </m:t>
                      </m:r>
                      <m:r>
                        <a:rPr lang="en-CA" sz="2400" b="0" i="1" smtClean="0">
                          <a:solidFill>
                            <a:schemeClr val="tx1"/>
                          </a:solidFill>
                          <a:latin typeface="Cambria Math" panose="02040503050406030204" pitchFamily="18" charset="0"/>
                          <a:cs typeface="Times New Roman" panose="02020603050405020304" pitchFamily="18" charset="0"/>
                        </a:rPr>
                        <m:t>𝑟</m:t>
                      </m:r>
                      <m:r>
                        <a:rPr lang="en-CA" sz="2400" b="0" i="1" smtClean="0">
                          <a:solidFill>
                            <a:schemeClr val="tx1"/>
                          </a:solidFill>
                          <a:latin typeface="Cambria Math" panose="02040503050406030204" pitchFamily="18" charset="0"/>
                          <a:cs typeface="Times New Roman" panose="02020603050405020304" pitchFamily="18" charset="0"/>
                        </a:rPr>
                        <m:t>=</m:t>
                      </m:r>
                      <m:r>
                        <a:rPr lang="en-CA" sz="2400" b="0" i="1" smtClean="0">
                          <a:solidFill>
                            <a:schemeClr val="tx1"/>
                          </a:solidFill>
                          <a:latin typeface="Cambria Math" panose="02040503050406030204" pitchFamily="18" charset="0"/>
                          <a:cs typeface="Times New Roman" panose="02020603050405020304" pitchFamily="18" charset="0"/>
                        </a:rPr>
                        <m:t>𝑞</m:t>
                      </m:r>
                      <m:r>
                        <a:rPr lang="en-CA" sz="2400" b="0" i="1" smtClean="0">
                          <a:solidFill>
                            <a:schemeClr val="tx1"/>
                          </a:solidFill>
                          <a:latin typeface="Cambria Math" panose="02040503050406030204" pitchFamily="18" charset="0"/>
                          <a:cs typeface="Times New Roman" panose="02020603050405020304" pitchFamily="18" charset="0"/>
                        </a:rPr>
                        <m:t>, </m:t>
                      </m:r>
                      <m:r>
                        <a:rPr lang="en-CA" sz="2400" b="0" i="1" smtClean="0">
                          <a:solidFill>
                            <a:schemeClr val="tx1"/>
                          </a:solidFill>
                          <a:latin typeface="Cambria Math" panose="02040503050406030204" pitchFamily="18" charset="0"/>
                          <a:cs typeface="Times New Roman" panose="02020603050405020304" pitchFamily="18" charset="0"/>
                        </a:rPr>
                        <m:t>𝑞</m:t>
                      </m:r>
                      <m:r>
                        <a:rPr lang="en-CA" sz="2400" b="0" i="1" smtClean="0">
                          <a:solidFill>
                            <a:schemeClr val="tx1"/>
                          </a:solidFill>
                          <a:latin typeface="Cambria Math" panose="02040503050406030204" pitchFamily="18" charset="0"/>
                          <a:cs typeface="Times New Roman" panose="02020603050405020304" pitchFamily="18" charset="0"/>
                        </a:rPr>
                        <m:t>+1, …, </m:t>
                      </m:r>
                      <m:r>
                        <a:rPr lang="en-CA" sz="2400" b="0" i="1" smtClean="0">
                          <a:solidFill>
                            <a:schemeClr val="tx1"/>
                          </a:solidFill>
                          <a:latin typeface="Cambria Math" panose="02040503050406030204" pitchFamily="18" charset="0"/>
                          <a:cs typeface="Times New Roman" panose="02020603050405020304" pitchFamily="18" charset="0"/>
                        </a:rPr>
                        <m:t>𝑇</m:t>
                      </m:r>
                      <m:r>
                        <a:rPr lang="en-CA" sz="2400" b="0" i="1" smtClean="0">
                          <a:solidFill>
                            <a:schemeClr val="tx1"/>
                          </a:solidFill>
                          <a:latin typeface="Cambria Math" panose="02040503050406030204" pitchFamily="18" charset="0"/>
                          <a:cs typeface="Times New Roman" panose="02020603050405020304" pitchFamily="18" charset="0"/>
                        </a:rPr>
                        <m:t>;</m:t>
                      </m:r>
                      <m:r>
                        <a:rPr lang="en-CA" sz="2400" b="0" i="1" smtClean="0">
                          <a:solidFill>
                            <a:schemeClr val="tx1"/>
                          </a:solidFill>
                          <a:latin typeface="Cambria Math" panose="02040503050406030204" pitchFamily="18" charset="0"/>
                          <a:cs typeface="Times New Roman" panose="02020603050405020304" pitchFamily="18" charset="0"/>
                        </a:rPr>
                        <m:t>𝑡</m:t>
                      </m:r>
                      <m:r>
                        <a:rPr lang="en-CA" sz="2400" b="0" i="1" smtClean="0">
                          <a:solidFill>
                            <a:schemeClr val="tx1"/>
                          </a:solidFill>
                          <a:latin typeface="Cambria Math" panose="02040503050406030204" pitchFamily="18" charset="0"/>
                          <a:cs typeface="Times New Roman" panose="02020603050405020304" pitchFamily="18" charset="0"/>
                        </a:rPr>
                        <m:t>=</m:t>
                      </m:r>
                      <m:r>
                        <a:rPr lang="en-CA" sz="2400" b="0" i="1" smtClean="0">
                          <a:solidFill>
                            <a:schemeClr val="tx1"/>
                          </a:solidFill>
                          <a:latin typeface="Cambria Math" panose="02040503050406030204" pitchFamily="18" charset="0"/>
                          <a:cs typeface="Times New Roman" panose="02020603050405020304" pitchFamily="18" charset="0"/>
                        </a:rPr>
                        <m:t>𝑟</m:t>
                      </m:r>
                      <m:r>
                        <a:rPr lang="en-CA" sz="2400" b="0" i="1" smtClean="0">
                          <a:solidFill>
                            <a:schemeClr val="tx1"/>
                          </a:solidFill>
                          <a:latin typeface="Cambria Math" panose="02040503050406030204" pitchFamily="18" charset="0"/>
                          <a:cs typeface="Times New Roman" panose="02020603050405020304" pitchFamily="18" charset="0"/>
                        </a:rPr>
                        <m:t>, </m:t>
                      </m:r>
                      <m:r>
                        <a:rPr lang="en-CA" sz="2400" b="0" i="1" smtClean="0">
                          <a:solidFill>
                            <a:schemeClr val="tx1"/>
                          </a:solidFill>
                          <a:latin typeface="Cambria Math" panose="02040503050406030204" pitchFamily="18" charset="0"/>
                          <a:cs typeface="Times New Roman" panose="02020603050405020304" pitchFamily="18" charset="0"/>
                        </a:rPr>
                        <m:t>𝑟</m:t>
                      </m:r>
                      <m:r>
                        <a:rPr lang="en-CA" sz="2400" b="0" i="1" smtClean="0">
                          <a:solidFill>
                            <a:schemeClr val="tx1"/>
                          </a:solidFill>
                          <a:latin typeface="Cambria Math" panose="02040503050406030204" pitchFamily="18" charset="0"/>
                          <a:cs typeface="Times New Roman" panose="02020603050405020304" pitchFamily="18" charset="0"/>
                        </a:rPr>
                        <m:t>+1, …, </m:t>
                      </m:r>
                      <m:r>
                        <a:rPr lang="en-CA" sz="2400" b="0" i="1" smtClean="0">
                          <a:solidFill>
                            <a:schemeClr val="tx1"/>
                          </a:solidFill>
                          <a:latin typeface="Cambria Math" panose="02040503050406030204" pitchFamily="18" charset="0"/>
                          <a:cs typeface="Times New Roman" panose="02020603050405020304" pitchFamily="18" charset="0"/>
                        </a:rPr>
                        <m:t>𝑇</m:t>
                      </m:r>
                    </m:oMath>
                  </m:oMathPara>
                </a14:m>
                <a:endParaRPr lang="en-CA" sz="2400" b="0" dirty="0">
                  <a:solidFill>
                    <a:schemeClr val="tx1"/>
                  </a:solidFill>
                  <a:cs typeface="Times New Roman" panose="02020603050405020304" pitchFamily="18" charset="0"/>
                </a:endParaRPr>
              </a:p>
              <a:p>
                <a:pPr marL="731520" lvl="1" indent="-457200">
                  <a:buFont typeface="+mj-lt"/>
                  <a:buAutoNum type="arabicPeriod" startAt="3"/>
                </a:pPr>
                <a:r>
                  <a:rPr lang="en-US" sz="2400" dirty="0">
                    <a:solidFill>
                      <a:schemeClr val="tx1"/>
                    </a:solidFill>
                    <a:cs typeface="Times New Roman" panose="02020603050405020304" pitchFamily="18" charset="0"/>
                  </a:rPr>
                  <a:t>To do this, we make some assumptions: </a:t>
                </a:r>
              </a:p>
              <a:p>
                <a:pPr lvl="2"/>
                <a:r>
                  <a:rPr lang="en-US" sz="2400" dirty="0">
                    <a:solidFill>
                      <a:schemeClr val="tx1"/>
                    </a:solidFill>
                    <a:cs typeface="Times New Roman" panose="02020603050405020304" pitchFamily="18" charset="0"/>
                  </a:rPr>
                  <a:t>No anticipation</a:t>
                </a:r>
              </a:p>
              <a:p>
                <a:pPr lvl="2"/>
                <a:r>
                  <a:rPr lang="en-US" sz="2400" dirty="0">
                    <a:solidFill>
                      <a:schemeClr val="tx1"/>
                    </a:solidFill>
                    <a:cs typeface="Times New Roman" panose="02020603050405020304" pitchFamily="18" charset="0"/>
                  </a:rPr>
                  <a:t>Staggered common trends</a:t>
                </a:r>
              </a:p>
              <a:p>
                <a:pPr marL="731520" lvl="1" indent="-457200">
                  <a:buFont typeface="+mj-lt"/>
                  <a:buAutoNum type="arabicPeriod" startAt="4"/>
                </a:pPr>
                <a:r>
                  <a:rPr lang="en-US" sz="2400" dirty="0">
                    <a:solidFill>
                      <a:schemeClr val="tx1"/>
                    </a:solidFill>
                    <a:cs typeface="Times New Roman" panose="02020603050405020304" pitchFamily="18" charset="0"/>
                  </a:rPr>
                  <a:t>Based on these, the </a:t>
                </a:r>
                <a14:m>
                  <m:oMath xmlns:m="http://schemas.openxmlformats.org/officeDocument/2006/math">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𝜏</m:t>
                        </m:r>
                      </m:e>
                      <m:sub>
                        <m:r>
                          <a:rPr lang="en-CA" sz="2400" b="0" i="1" smtClean="0">
                            <a:solidFill>
                              <a:schemeClr val="tx1"/>
                            </a:solidFill>
                            <a:latin typeface="Cambria Math" panose="02040503050406030204" pitchFamily="18" charset="0"/>
                            <a:cs typeface="Times New Roman" panose="02020603050405020304" pitchFamily="18" charset="0"/>
                          </a:rPr>
                          <m:t>𝑟𝑡</m:t>
                        </m:r>
                      </m:sub>
                    </m:sSub>
                  </m:oMath>
                </a14:m>
                <a:r>
                  <a:rPr lang="en-US" sz="2400" dirty="0">
                    <a:solidFill>
                      <a:schemeClr val="tx1"/>
                    </a:solidFill>
                    <a:cs typeface="Times New Roman" panose="02020603050405020304" pitchFamily="18" charset="0"/>
                  </a:rPr>
                  <a:t> parameters can be </a:t>
                </a:r>
                <a:r>
                  <a:rPr lang="en-US" sz="2400" b="1" dirty="0">
                    <a:solidFill>
                      <a:schemeClr val="tx1"/>
                    </a:solidFill>
                    <a:cs typeface="Times New Roman" panose="02020603050405020304" pitchFamily="18" charset="0"/>
                  </a:rPr>
                  <a:t>consistently estimated: </a:t>
                </a:r>
              </a:p>
              <a:p>
                <a:pPr lvl="2"/>
                <a:r>
                  <a:rPr lang="en-US" sz="2400" dirty="0">
                    <a:solidFill>
                      <a:schemeClr val="tx1"/>
                    </a:solidFill>
                    <a:cs typeface="Times New Roman" panose="02020603050405020304" pitchFamily="18" charset="0"/>
                  </a:rPr>
                  <a:t>Pooled OLS regression on cohort dummies, time dummies, + interactions</a:t>
                </a:r>
              </a:p>
              <a:p>
                <a:pPr lvl="2"/>
                <a:r>
                  <a:rPr lang="en-US" sz="2400" dirty="0">
                    <a:solidFill>
                      <a:schemeClr val="tx1"/>
                    </a:solidFill>
                    <a:cs typeface="Times New Roman" panose="02020603050405020304" pitchFamily="18" charset="0"/>
                  </a:rPr>
                  <a:t>Total of </a:t>
                </a:r>
                <a14:m>
                  <m:oMath xmlns:m="http://schemas.openxmlformats.org/officeDocument/2006/math">
                    <m:r>
                      <a:rPr lang="en-CA" sz="2400" b="0" i="1" smtClean="0">
                        <a:solidFill>
                          <a:schemeClr val="tx1"/>
                        </a:solidFill>
                        <a:latin typeface="Cambria Math" panose="02040503050406030204" pitchFamily="18" charset="0"/>
                        <a:cs typeface="Times New Roman" panose="02020603050405020304" pitchFamily="18" charset="0"/>
                      </a:rPr>
                      <m:t>(</m:t>
                    </m:r>
                    <m:r>
                      <a:rPr lang="en-CA" sz="2400" b="0" i="1" smtClean="0">
                        <a:solidFill>
                          <a:schemeClr val="tx1"/>
                        </a:solidFill>
                        <a:latin typeface="Cambria Math" panose="02040503050406030204" pitchFamily="18" charset="0"/>
                        <a:cs typeface="Times New Roman" panose="02020603050405020304" pitchFamily="18" charset="0"/>
                      </a:rPr>
                      <m:t>𝑇</m:t>
                    </m:r>
                    <m:r>
                      <a:rPr lang="en-CA" sz="2400" b="0" i="1" smtClean="0">
                        <a:solidFill>
                          <a:schemeClr val="tx1"/>
                        </a:solidFill>
                        <a:latin typeface="Cambria Math" panose="02040503050406030204" pitchFamily="18" charset="0"/>
                        <a:cs typeface="Times New Roman" panose="02020603050405020304" pitchFamily="18" charset="0"/>
                      </a:rPr>
                      <m:t>−</m:t>
                    </m:r>
                    <m:r>
                      <a:rPr lang="en-CA" sz="2400" b="0" i="1" smtClean="0">
                        <a:solidFill>
                          <a:schemeClr val="tx1"/>
                        </a:solidFill>
                        <a:latin typeface="Cambria Math" panose="02040503050406030204" pitchFamily="18" charset="0"/>
                        <a:cs typeface="Times New Roman" panose="02020603050405020304" pitchFamily="18" charset="0"/>
                      </a:rPr>
                      <m:t>𝑞</m:t>
                    </m:r>
                    <m:r>
                      <a:rPr lang="en-CA" sz="2400" b="0" i="1" smtClean="0">
                        <a:solidFill>
                          <a:schemeClr val="tx1"/>
                        </a:solidFill>
                        <a:latin typeface="Cambria Math" panose="02040503050406030204" pitchFamily="18" charset="0"/>
                        <a:cs typeface="Times New Roman" panose="02020603050405020304" pitchFamily="18" charset="0"/>
                      </a:rPr>
                      <m:t>+1)(</m:t>
                    </m:r>
                    <m:r>
                      <a:rPr lang="en-CA" sz="2400" b="0" i="1" smtClean="0">
                        <a:solidFill>
                          <a:schemeClr val="tx1"/>
                        </a:solidFill>
                        <a:latin typeface="Cambria Math" panose="02040503050406030204" pitchFamily="18" charset="0"/>
                        <a:cs typeface="Times New Roman" panose="02020603050405020304" pitchFamily="18" charset="0"/>
                      </a:rPr>
                      <m:t>𝑇</m:t>
                    </m:r>
                    <m:r>
                      <a:rPr lang="en-CA" sz="2400" b="0" i="1" smtClean="0">
                        <a:solidFill>
                          <a:schemeClr val="tx1"/>
                        </a:solidFill>
                        <a:latin typeface="Cambria Math" panose="02040503050406030204" pitchFamily="18" charset="0"/>
                        <a:cs typeface="Times New Roman" panose="02020603050405020304" pitchFamily="18" charset="0"/>
                      </a:rPr>
                      <m:t>−</m:t>
                    </m:r>
                    <m:r>
                      <a:rPr lang="en-CA" sz="2400" b="0" i="1" smtClean="0">
                        <a:solidFill>
                          <a:schemeClr val="tx1"/>
                        </a:solidFill>
                        <a:latin typeface="Cambria Math" panose="02040503050406030204" pitchFamily="18" charset="0"/>
                        <a:cs typeface="Times New Roman" panose="02020603050405020304" pitchFamily="18" charset="0"/>
                      </a:rPr>
                      <m:t>𝑞</m:t>
                    </m:r>
                    <m:r>
                      <a:rPr lang="en-CA" sz="2400" b="0" i="1" smtClean="0">
                        <a:solidFill>
                          <a:schemeClr val="tx1"/>
                        </a:solidFill>
                        <a:latin typeface="Cambria Math" panose="02040503050406030204" pitchFamily="18" charset="0"/>
                        <a:cs typeface="Times New Roman" panose="02020603050405020304" pitchFamily="18" charset="0"/>
                      </a:rPr>
                      <m:t>+2)/2</m:t>
                    </m:r>
                  </m:oMath>
                </a14:m>
                <a:r>
                  <a:rPr lang="en-US" sz="2400" dirty="0">
                    <a:solidFill>
                      <a:schemeClr val="tx1"/>
                    </a:solidFill>
                    <a:cs typeface="Times New Roman" panose="02020603050405020304" pitchFamily="18" charset="0"/>
                  </a:rPr>
                  <a:t> parameters estimated</a:t>
                </a:r>
              </a:p>
              <a:p>
                <a:pPr lvl="2"/>
                <a:r>
                  <a:rPr lang="en-US" sz="2400" dirty="0">
                    <a:solidFill>
                      <a:schemeClr val="tx1"/>
                    </a:solidFill>
                    <a:cs typeface="Times New Roman" panose="02020603050405020304" pitchFamily="18" charset="0"/>
                  </a:rPr>
                  <a:t>This is mechanically equivalent to a TWFE regression!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066800"/>
                <a:ext cx="10820400" cy="5141388"/>
              </a:xfrm>
              <a:blipFill>
                <a:blip r:embed="rId3"/>
                <a:stretch>
                  <a:fillRect t="-1661"/>
                </a:stretch>
              </a:blipFill>
            </p:spPr>
            <p:txBody>
              <a:bodyPr/>
              <a:lstStyle/>
              <a:p>
                <a:r>
                  <a:rPr lang="en-CA">
                    <a:noFill/>
                  </a:rPr>
                  <a:t> </a:t>
                </a:r>
              </a:p>
            </p:txBody>
          </p:sp>
        </mc:Fallback>
      </mc:AlternateContent>
    </p:spTree>
    <p:extLst>
      <p:ext uri="{BB962C8B-B14F-4D97-AF65-F5344CB8AC3E}">
        <p14:creationId xmlns:p14="http://schemas.microsoft.com/office/powerpoint/2010/main" val="474786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So What’s Different?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066800"/>
                <a:ext cx="10820400" cy="5141388"/>
              </a:xfrm>
            </p:spPr>
            <p:txBody>
              <a:bodyPr>
                <a:noAutofit/>
              </a:bodyPr>
              <a:lstStyle/>
              <a:p>
                <a:pPr lvl="1"/>
                <a:r>
                  <a:rPr lang="en-US" sz="2200" dirty="0">
                    <a:solidFill>
                      <a:schemeClr val="tx1"/>
                    </a:solidFill>
                    <a:cs typeface="Times New Roman" panose="02020603050405020304" pitchFamily="18" charset="0"/>
                  </a:rPr>
                  <a:t>From here, Callaway and </a:t>
                </a:r>
                <a:r>
                  <a:rPr lang="en-US" sz="2200" dirty="0" err="1">
                    <a:solidFill>
                      <a:schemeClr val="tx1"/>
                    </a:solidFill>
                    <a:cs typeface="Times New Roman" panose="02020603050405020304" pitchFamily="18" charset="0"/>
                  </a:rPr>
                  <a:t>Sant’Anna</a:t>
                </a:r>
                <a:r>
                  <a:rPr lang="en-US" sz="2200" dirty="0">
                    <a:solidFill>
                      <a:schemeClr val="tx1"/>
                    </a:solidFill>
                    <a:cs typeface="Times New Roman" panose="02020603050405020304" pitchFamily="18" charset="0"/>
                  </a:rPr>
                  <a:t> (2021) emphasize </a:t>
                </a:r>
                <a:r>
                  <a:rPr lang="en-US" sz="2200" b="1" dirty="0">
                    <a:solidFill>
                      <a:schemeClr val="tx1"/>
                    </a:solidFill>
                    <a:cs typeface="Times New Roman" panose="02020603050405020304" pitchFamily="18" charset="0"/>
                  </a:rPr>
                  <a:t>aggregating the </a:t>
                </a:r>
                <a14:m>
                  <m:oMath xmlns:m="http://schemas.openxmlformats.org/officeDocument/2006/math">
                    <m:sSub>
                      <m:sSubPr>
                        <m:ctrlPr>
                          <a:rPr lang="en-CA" sz="2200" b="1" i="1" smtClean="0">
                            <a:solidFill>
                              <a:schemeClr val="tx1"/>
                            </a:solidFill>
                            <a:latin typeface="Cambria Math" panose="02040503050406030204" pitchFamily="18" charset="0"/>
                            <a:cs typeface="Times New Roman" panose="02020603050405020304" pitchFamily="18" charset="0"/>
                          </a:rPr>
                        </m:ctrlPr>
                      </m:sSubPr>
                      <m:e>
                        <m:r>
                          <a:rPr lang="en-CA" sz="2200" b="1" i="1" smtClean="0">
                            <a:solidFill>
                              <a:schemeClr val="tx1"/>
                            </a:solidFill>
                            <a:latin typeface="Cambria Math" panose="02040503050406030204" pitchFamily="18" charset="0"/>
                            <a:cs typeface="Times New Roman" panose="02020603050405020304" pitchFamily="18" charset="0"/>
                          </a:rPr>
                          <m:t>𝝉</m:t>
                        </m:r>
                      </m:e>
                      <m:sub>
                        <m:r>
                          <a:rPr lang="en-CA" sz="2200" b="1" i="1" smtClean="0">
                            <a:solidFill>
                              <a:schemeClr val="tx1"/>
                            </a:solidFill>
                            <a:latin typeface="Cambria Math" panose="02040503050406030204" pitchFamily="18" charset="0"/>
                            <a:cs typeface="Times New Roman" panose="02020603050405020304" pitchFamily="18" charset="0"/>
                          </a:rPr>
                          <m:t>𝒓𝒕</m:t>
                        </m:r>
                      </m:sub>
                    </m:sSub>
                  </m:oMath>
                </a14:m>
                <a:r>
                  <a:rPr lang="en-US" sz="2200" dirty="0">
                    <a:solidFill>
                      <a:schemeClr val="tx1"/>
                    </a:solidFill>
                    <a:cs typeface="Times New Roman" panose="02020603050405020304" pitchFamily="18" charset="0"/>
                  </a:rPr>
                  <a:t> parameters</a:t>
                </a:r>
              </a:p>
              <a:p>
                <a:pPr lvl="2"/>
                <a:r>
                  <a:rPr lang="en-US" sz="2000" dirty="0">
                    <a:solidFill>
                      <a:schemeClr val="tx1"/>
                    </a:solidFill>
                    <a:cs typeface="Times New Roman" panose="02020603050405020304" pitchFamily="18" charset="0"/>
                  </a:rPr>
                  <a:t>This is the “doubly robust” method: uses IPW and regression adjustment to remove contamination</a:t>
                </a:r>
              </a:p>
              <a:p>
                <a:pPr lvl="1"/>
                <a:endParaRPr lang="en-US" sz="2200" dirty="0">
                  <a:solidFill>
                    <a:schemeClr val="tx1"/>
                  </a:solidFill>
                  <a:cs typeface="Times New Roman" panose="02020603050405020304" pitchFamily="18" charset="0"/>
                </a:endParaRPr>
              </a:p>
              <a:p>
                <a:pPr lvl="1"/>
                <a:endParaRPr lang="en-US" sz="2200" dirty="0">
                  <a:solidFill>
                    <a:schemeClr val="tx1"/>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066800"/>
                <a:ext cx="10820400" cy="5141388"/>
              </a:xfrm>
              <a:blipFill>
                <a:blip r:embed="rId3"/>
                <a:stretch>
                  <a:fillRect t="-1423"/>
                </a:stretch>
              </a:blipFill>
            </p:spPr>
            <p:txBody>
              <a:bodyPr/>
              <a:lstStyle/>
              <a:p>
                <a:r>
                  <a:rPr lang="en-CA">
                    <a:noFill/>
                  </a:rPr>
                  <a:t> </a:t>
                </a:r>
              </a:p>
            </p:txBody>
          </p:sp>
        </mc:Fallback>
      </mc:AlternateContent>
    </p:spTree>
    <p:extLst>
      <p:ext uri="{BB962C8B-B14F-4D97-AF65-F5344CB8AC3E}">
        <p14:creationId xmlns:p14="http://schemas.microsoft.com/office/powerpoint/2010/main" val="40073540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So What’s Different?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066800"/>
                <a:ext cx="10820400" cy="5141388"/>
              </a:xfrm>
            </p:spPr>
            <p:txBody>
              <a:bodyPr>
                <a:noAutofit/>
              </a:bodyPr>
              <a:lstStyle/>
              <a:p>
                <a:pPr lvl="1"/>
                <a:r>
                  <a:rPr lang="en-US" sz="2200" dirty="0">
                    <a:solidFill>
                      <a:schemeClr val="tx1"/>
                    </a:solidFill>
                    <a:cs typeface="Times New Roman" panose="02020603050405020304" pitchFamily="18" charset="0"/>
                  </a:rPr>
                  <a:t>From here, Callaway and </a:t>
                </a:r>
                <a:r>
                  <a:rPr lang="en-US" sz="2200" dirty="0" err="1">
                    <a:solidFill>
                      <a:schemeClr val="tx1"/>
                    </a:solidFill>
                    <a:cs typeface="Times New Roman" panose="02020603050405020304" pitchFamily="18" charset="0"/>
                  </a:rPr>
                  <a:t>Sant’Anna</a:t>
                </a:r>
                <a:r>
                  <a:rPr lang="en-US" sz="2200" dirty="0">
                    <a:solidFill>
                      <a:schemeClr val="tx1"/>
                    </a:solidFill>
                    <a:cs typeface="Times New Roman" panose="02020603050405020304" pitchFamily="18" charset="0"/>
                  </a:rPr>
                  <a:t> (2021) emphasize </a:t>
                </a:r>
                <a:r>
                  <a:rPr lang="en-US" sz="2200" b="1" dirty="0">
                    <a:solidFill>
                      <a:schemeClr val="tx1"/>
                    </a:solidFill>
                    <a:cs typeface="Times New Roman" panose="02020603050405020304" pitchFamily="18" charset="0"/>
                  </a:rPr>
                  <a:t>aggregating the </a:t>
                </a:r>
                <a14:m>
                  <m:oMath xmlns:m="http://schemas.openxmlformats.org/officeDocument/2006/math">
                    <m:sSub>
                      <m:sSubPr>
                        <m:ctrlPr>
                          <a:rPr lang="en-CA" sz="2200" b="1" i="1" smtClean="0">
                            <a:solidFill>
                              <a:schemeClr val="tx1"/>
                            </a:solidFill>
                            <a:latin typeface="Cambria Math" panose="02040503050406030204" pitchFamily="18" charset="0"/>
                            <a:cs typeface="Times New Roman" panose="02020603050405020304" pitchFamily="18" charset="0"/>
                          </a:rPr>
                        </m:ctrlPr>
                      </m:sSubPr>
                      <m:e>
                        <m:r>
                          <a:rPr lang="en-CA" sz="2200" b="1" i="1" smtClean="0">
                            <a:solidFill>
                              <a:schemeClr val="tx1"/>
                            </a:solidFill>
                            <a:latin typeface="Cambria Math" panose="02040503050406030204" pitchFamily="18" charset="0"/>
                            <a:cs typeface="Times New Roman" panose="02020603050405020304" pitchFamily="18" charset="0"/>
                          </a:rPr>
                          <m:t>𝝉</m:t>
                        </m:r>
                      </m:e>
                      <m:sub>
                        <m:r>
                          <a:rPr lang="en-CA" sz="2200" b="1" i="1" smtClean="0">
                            <a:solidFill>
                              <a:schemeClr val="tx1"/>
                            </a:solidFill>
                            <a:latin typeface="Cambria Math" panose="02040503050406030204" pitchFamily="18" charset="0"/>
                            <a:cs typeface="Times New Roman" panose="02020603050405020304" pitchFamily="18" charset="0"/>
                          </a:rPr>
                          <m:t>𝒓𝒕</m:t>
                        </m:r>
                      </m:sub>
                    </m:sSub>
                  </m:oMath>
                </a14:m>
                <a:r>
                  <a:rPr lang="en-US" sz="2200" dirty="0">
                    <a:solidFill>
                      <a:schemeClr val="tx1"/>
                    </a:solidFill>
                    <a:cs typeface="Times New Roman" panose="02020603050405020304" pitchFamily="18" charset="0"/>
                  </a:rPr>
                  <a:t> parameters</a:t>
                </a:r>
              </a:p>
              <a:p>
                <a:pPr lvl="2"/>
                <a:r>
                  <a:rPr lang="en-US" sz="2000" dirty="0">
                    <a:solidFill>
                      <a:schemeClr val="tx1"/>
                    </a:solidFill>
                    <a:cs typeface="Times New Roman" panose="02020603050405020304" pitchFamily="18" charset="0"/>
                  </a:rPr>
                  <a:t>This is the “doubly robust” method: uses IPW and regression adjustment to remove contamination</a:t>
                </a:r>
              </a:p>
              <a:p>
                <a:pPr lvl="1"/>
                <a:r>
                  <a:rPr lang="en-US" sz="2200" dirty="0">
                    <a:solidFill>
                      <a:schemeClr val="tx1"/>
                    </a:solidFill>
                    <a:cs typeface="Times New Roman" panose="02020603050405020304" pitchFamily="18" charset="0"/>
                  </a:rPr>
                  <a:t>Wooldridge suggests something else:</a:t>
                </a:r>
              </a:p>
              <a:p>
                <a:pPr lvl="2"/>
                <a:r>
                  <a:rPr lang="en-US" sz="2000" dirty="0">
                    <a:solidFill>
                      <a:schemeClr val="tx1"/>
                    </a:solidFill>
                    <a:cs typeface="Times New Roman" panose="02020603050405020304" pitchFamily="18" charset="0"/>
                  </a:rPr>
                  <a:t>Directly imposing restrictions on treatment effects</a:t>
                </a:r>
              </a:p>
              <a:p>
                <a:pPr lvl="2"/>
                <a:r>
                  <a:rPr lang="en-US" sz="2000" dirty="0">
                    <a:solidFill>
                      <a:schemeClr val="tx1"/>
                    </a:solidFill>
                    <a:cs typeface="Times New Roman" panose="02020603050405020304" pitchFamily="18" charset="0"/>
                  </a:rPr>
                  <a:t>Example: impose common effects within a cohort; assume treatment effect differs only by intensity</a:t>
                </a:r>
              </a:p>
              <a:p>
                <a:pPr lvl="2"/>
                <a:r>
                  <a:rPr lang="en-US" sz="2000" dirty="0">
                    <a:solidFill>
                      <a:schemeClr val="tx1"/>
                    </a:solidFill>
                    <a:cs typeface="Times New Roman" panose="02020603050405020304" pitchFamily="18" charset="0"/>
                  </a:rPr>
                  <a:t>These restrictions can be easily implemented </a:t>
                </a:r>
                <a:r>
                  <a:rPr lang="en-US" sz="2000" i="1" dirty="0">
                    <a:solidFill>
                      <a:schemeClr val="tx1"/>
                    </a:solidFill>
                    <a:cs typeface="Times New Roman" panose="02020603050405020304" pitchFamily="18" charset="0"/>
                  </a:rPr>
                  <a:t>and </a:t>
                </a:r>
                <a:r>
                  <a:rPr lang="en-US" sz="2000" dirty="0">
                    <a:solidFill>
                      <a:schemeClr val="tx1"/>
                    </a:solidFill>
                    <a:cs typeface="Times New Roman" panose="02020603050405020304" pitchFamily="18" charset="0"/>
                  </a:rPr>
                  <a:t>tested</a:t>
                </a:r>
              </a:p>
              <a:p>
                <a:pPr lvl="1"/>
                <a:endParaRPr lang="en-US" sz="2200" dirty="0">
                  <a:solidFill>
                    <a:schemeClr val="tx1"/>
                  </a:solidFill>
                  <a:cs typeface="Times New Roman" panose="02020603050405020304" pitchFamily="18" charset="0"/>
                </a:endParaRPr>
              </a:p>
              <a:p>
                <a:pPr lvl="1"/>
                <a:endParaRPr lang="en-US" sz="2200" dirty="0">
                  <a:solidFill>
                    <a:schemeClr val="tx1"/>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066800"/>
                <a:ext cx="10820400" cy="5141388"/>
              </a:xfrm>
              <a:blipFill>
                <a:blip r:embed="rId3"/>
                <a:stretch>
                  <a:fillRect t="-1423"/>
                </a:stretch>
              </a:blipFill>
            </p:spPr>
            <p:txBody>
              <a:bodyPr/>
              <a:lstStyle/>
              <a:p>
                <a:r>
                  <a:rPr lang="en-CA">
                    <a:noFill/>
                  </a:rPr>
                  <a:t> </a:t>
                </a:r>
              </a:p>
            </p:txBody>
          </p:sp>
        </mc:Fallback>
      </mc:AlternateContent>
    </p:spTree>
    <p:extLst>
      <p:ext uri="{BB962C8B-B14F-4D97-AF65-F5344CB8AC3E}">
        <p14:creationId xmlns:p14="http://schemas.microsoft.com/office/powerpoint/2010/main" val="1047462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So What’s Different?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066800"/>
                <a:ext cx="10820400" cy="5141388"/>
              </a:xfrm>
            </p:spPr>
            <p:txBody>
              <a:bodyPr>
                <a:noAutofit/>
              </a:bodyPr>
              <a:lstStyle/>
              <a:p>
                <a:pPr lvl="1"/>
                <a:r>
                  <a:rPr lang="en-US" sz="2200" dirty="0">
                    <a:solidFill>
                      <a:schemeClr val="tx1"/>
                    </a:solidFill>
                    <a:cs typeface="Times New Roman" panose="02020603050405020304" pitchFamily="18" charset="0"/>
                  </a:rPr>
                  <a:t>From here, Callaway and </a:t>
                </a:r>
                <a:r>
                  <a:rPr lang="en-US" sz="2200" dirty="0" err="1">
                    <a:solidFill>
                      <a:schemeClr val="tx1"/>
                    </a:solidFill>
                    <a:cs typeface="Times New Roman" panose="02020603050405020304" pitchFamily="18" charset="0"/>
                  </a:rPr>
                  <a:t>Sant’Anna</a:t>
                </a:r>
                <a:r>
                  <a:rPr lang="en-US" sz="2200" dirty="0">
                    <a:solidFill>
                      <a:schemeClr val="tx1"/>
                    </a:solidFill>
                    <a:cs typeface="Times New Roman" panose="02020603050405020304" pitchFamily="18" charset="0"/>
                  </a:rPr>
                  <a:t> (2021) emphasize </a:t>
                </a:r>
                <a:r>
                  <a:rPr lang="en-US" sz="2200" b="1" dirty="0">
                    <a:solidFill>
                      <a:schemeClr val="tx1"/>
                    </a:solidFill>
                    <a:cs typeface="Times New Roman" panose="02020603050405020304" pitchFamily="18" charset="0"/>
                  </a:rPr>
                  <a:t>aggregating the </a:t>
                </a:r>
                <a14:m>
                  <m:oMath xmlns:m="http://schemas.openxmlformats.org/officeDocument/2006/math">
                    <m:sSub>
                      <m:sSubPr>
                        <m:ctrlPr>
                          <a:rPr lang="en-CA" sz="2200" b="1" i="1" smtClean="0">
                            <a:solidFill>
                              <a:schemeClr val="tx1"/>
                            </a:solidFill>
                            <a:latin typeface="Cambria Math" panose="02040503050406030204" pitchFamily="18" charset="0"/>
                            <a:cs typeface="Times New Roman" panose="02020603050405020304" pitchFamily="18" charset="0"/>
                          </a:rPr>
                        </m:ctrlPr>
                      </m:sSubPr>
                      <m:e>
                        <m:r>
                          <a:rPr lang="en-CA" sz="2200" b="1" i="1" smtClean="0">
                            <a:solidFill>
                              <a:schemeClr val="tx1"/>
                            </a:solidFill>
                            <a:latin typeface="Cambria Math" panose="02040503050406030204" pitchFamily="18" charset="0"/>
                            <a:cs typeface="Times New Roman" panose="02020603050405020304" pitchFamily="18" charset="0"/>
                          </a:rPr>
                          <m:t>𝝉</m:t>
                        </m:r>
                      </m:e>
                      <m:sub>
                        <m:r>
                          <a:rPr lang="en-CA" sz="2200" b="1" i="1" smtClean="0">
                            <a:solidFill>
                              <a:schemeClr val="tx1"/>
                            </a:solidFill>
                            <a:latin typeface="Cambria Math" panose="02040503050406030204" pitchFamily="18" charset="0"/>
                            <a:cs typeface="Times New Roman" panose="02020603050405020304" pitchFamily="18" charset="0"/>
                          </a:rPr>
                          <m:t>𝒓𝒕</m:t>
                        </m:r>
                      </m:sub>
                    </m:sSub>
                  </m:oMath>
                </a14:m>
                <a:r>
                  <a:rPr lang="en-US" sz="2200" dirty="0">
                    <a:solidFill>
                      <a:schemeClr val="tx1"/>
                    </a:solidFill>
                    <a:cs typeface="Times New Roman" panose="02020603050405020304" pitchFamily="18" charset="0"/>
                  </a:rPr>
                  <a:t> parameters</a:t>
                </a:r>
              </a:p>
              <a:p>
                <a:pPr lvl="2"/>
                <a:r>
                  <a:rPr lang="en-US" sz="2000" dirty="0">
                    <a:solidFill>
                      <a:schemeClr val="tx1"/>
                    </a:solidFill>
                    <a:cs typeface="Times New Roman" panose="02020603050405020304" pitchFamily="18" charset="0"/>
                  </a:rPr>
                  <a:t>This is the “doubly robust” method: uses IPW and regression adjustment to remove contamination</a:t>
                </a:r>
              </a:p>
              <a:p>
                <a:pPr lvl="1"/>
                <a:r>
                  <a:rPr lang="en-US" sz="2200" dirty="0">
                    <a:solidFill>
                      <a:schemeClr val="tx1"/>
                    </a:solidFill>
                    <a:cs typeface="Times New Roman" panose="02020603050405020304" pitchFamily="18" charset="0"/>
                  </a:rPr>
                  <a:t>Wooldridge suggests something else:</a:t>
                </a:r>
              </a:p>
              <a:p>
                <a:pPr lvl="2"/>
                <a:r>
                  <a:rPr lang="en-US" sz="2000" dirty="0">
                    <a:solidFill>
                      <a:schemeClr val="tx1"/>
                    </a:solidFill>
                    <a:cs typeface="Times New Roman" panose="02020603050405020304" pitchFamily="18" charset="0"/>
                  </a:rPr>
                  <a:t>Directly imposing restrictions on treatment effects</a:t>
                </a:r>
              </a:p>
              <a:p>
                <a:pPr lvl="2"/>
                <a:r>
                  <a:rPr lang="en-US" sz="2000" dirty="0">
                    <a:solidFill>
                      <a:schemeClr val="tx1"/>
                    </a:solidFill>
                    <a:cs typeface="Times New Roman" panose="02020603050405020304" pitchFamily="18" charset="0"/>
                  </a:rPr>
                  <a:t>Example: impose common effects within a cohort; assume treatment effect differs only by intensity</a:t>
                </a:r>
              </a:p>
              <a:p>
                <a:pPr lvl="2"/>
                <a:r>
                  <a:rPr lang="en-US" sz="2000" dirty="0">
                    <a:solidFill>
                      <a:schemeClr val="tx1"/>
                    </a:solidFill>
                    <a:cs typeface="Times New Roman" panose="02020603050405020304" pitchFamily="18" charset="0"/>
                  </a:rPr>
                  <a:t>These restrictions can be easily implemented </a:t>
                </a:r>
                <a:r>
                  <a:rPr lang="en-US" sz="2000" i="1" dirty="0">
                    <a:solidFill>
                      <a:schemeClr val="tx1"/>
                    </a:solidFill>
                    <a:cs typeface="Times New Roman" panose="02020603050405020304" pitchFamily="18" charset="0"/>
                  </a:rPr>
                  <a:t>and </a:t>
                </a:r>
                <a:r>
                  <a:rPr lang="en-US" sz="2000" dirty="0">
                    <a:solidFill>
                      <a:schemeClr val="tx1"/>
                    </a:solidFill>
                    <a:cs typeface="Times New Roman" panose="02020603050405020304" pitchFamily="18" charset="0"/>
                  </a:rPr>
                  <a:t>tested</a:t>
                </a:r>
              </a:p>
              <a:p>
                <a:pPr lvl="1"/>
                <a:endParaRPr lang="en-US" sz="2200" dirty="0">
                  <a:solidFill>
                    <a:schemeClr val="tx1"/>
                  </a:solidFill>
                  <a:cs typeface="Times New Roman" panose="02020603050405020304" pitchFamily="18" charset="0"/>
                </a:endParaRPr>
              </a:p>
              <a:p>
                <a:pPr marL="274320" lvl="1" indent="0">
                  <a:buNone/>
                </a:pPr>
                <a:r>
                  <a:rPr lang="en-US" sz="2200" b="1" dirty="0">
                    <a:solidFill>
                      <a:schemeClr val="accent2">
                        <a:lumMod val="75000"/>
                      </a:schemeClr>
                    </a:solidFill>
                    <a:cs typeface="Times New Roman" panose="02020603050405020304" pitchFamily="18" charset="0"/>
                  </a:rPr>
                  <a:t>The ETWFE estimator:</a:t>
                </a:r>
              </a:p>
              <a:p>
                <a:pPr lvl="1"/>
                <a:r>
                  <a:rPr lang="en-US" sz="2200" dirty="0">
                    <a:solidFill>
                      <a:schemeClr val="tx1"/>
                    </a:solidFill>
                    <a:cs typeface="Times New Roman" panose="02020603050405020304" pitchFamily="18" charset="0"/>
                  </a:rPr>
                  <a:t>Can estimate alternative treatment effects</a:t>
                </a:r>
              </a:p>
              <a:p>
                <a:pPr lvl="1"/>
                <a:r>
                  <a:rPr lang="en-US" sz="2200" dirty="0">
                    <a:solidFill>
                      <a:schemeClr val="tx1"/>
                    </a:solidFill>
                    <a:cs typeface="Times New Roman" panose="02020603050405020304" pitchFamily="18" charset="0"/>
                  </a:rPr>
                  <a:t>Can include covariates without introducing bias (just as in CS)</a:t>
                </a:r>
              </a:p>
              <a:p>
                <a:pPr lvl="1"/>
                <a:r>
                  <a:rPr lang="en-US" sz="2200" dirty="0">
                    <a:solidFill>
                      <a:schemeClr val="tx1"/>
                    </a:solidFill>
                    <a:cs typeface="Times New Roman" panose="02020603050405020304" pitchFamily="18" charset="0"/>
                  </a:rPr>
                  <a:t>Can (more) easily obtain robust/clustered standard errors</a:t>
                </a:r>
              </a:p>
              <a:p>
                <a:pPr lvl="1"/>
                <a:endParaRPr lang="en-US" sz="2200" dirty="0">
                  <a:solidFill>
                    <a:schemeClr val="tx1"/>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066800"/>
                <a:ext cx="10820400" cy="5141388"/>
              </a:xfrm>
              <a:blipFill>
                <a:blip r:embed="rId3"/>
                <a:stretch>
                  <a:fillRect t="-1423"/>
                </a:stretch>
              </a:blipFill>
            </p:spPr>
            <p:txBody>
              <a:bodyPr/>
              <a:lstStyle/>
              <a:p>
                <a:r>
                  <a:rPr lang="en-CA">
                    <a:noFill/>
                  </a:rPr>
                  <a:t> </a:t>
                </a:r>
              </a:p>
            </p:txBody>
          </p:sp>
        </mc:Fallback>
      </mc:AlternateContent>
    </p:spTree>
    <p:extLst>
      <p:ext uri="{BB962C8B-B14F-4D97-AF65-F5344CB8AC3E}">
        <p14:creationId xmlns:p14="http://schemas.microsoft.com/office/powerpoint/2010/main" val="14820675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Some (More) Intuition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066800"/>
                <a:ext cx="10820400" cy="5141388"/>
              </a:xfrm>
            </p:spPr>
            <p:txBody>
              <a:bodyPr>
                <a:noAutofit/>
              </a:bodyPr>
              <a:lstStyle/>
              <a:p>
                <a:pPr lvl="1"/>
                <a:r>
                  <a:rPr lang="en-CA" sz="2200" dirty="0">
                    <a:solidFill>
                      <a:schemeClr val="tx1"/>
                    </a:solidFill>
                    <a:cs typeface="Times New Roman" panose="02020603050405020304" pitchFamily="18" charset="0"/>
                  </a:rPr>
                  <a:t>Consider a “simple” example with </a:t>
                </a:r>
                <a14:m>
                  <m:oMath xmlns:m="http://schemas.openxmlformats.org/officeDocument/2006/math">
                    <m:r>
                      <a:rPr lang="en-CA" sz="2200" b="0" i="1" smtClean="0">
                        <a:solidFill>
                          <a:schemeClr val="tx1"/>
                        </a:solidFill>
                        <a:latin typeface="Cambria Math" panose="02040503050406030204" pitchFamily="18" charset="0"/>
                        <a:cs typeface="Times New Roman" panose="02020603050405020304" pitchFamily="18" charset="0"/>
                      </a:rPr>
                      <m:t>𝑇</m:t>
                    </m:r>
                    <m:r>
                      <a:rPr lang="en-CA" sz="2200" b="0" i="1" smtClean="0">
                        <a:solidFill>
                          <a:schemeClr val="tx1"/>
                        </a:solidFill>
                        <a:latin typeface="Cambria Math" panose="02040503050406030204" pitchFamily="18" charset="0"/>
                        <a:cs typeface="Times New Roman" panose="02020603050405020304" pitchFamily="18" charset="0"/>
                      </a:rPr>
                      <m:t>=3</m:t>
                    </m:r>
                  </m:oMath>
                </a14:m>
                <a:endParaRPr lang="en-CA" sz="2200" dirty="0">
                  <a:solidFill>
                    <a:schemeClr val="tx1"/>
                  </a:solidFill>
                  <a:cs typeface="Times New Roman" panose="02020603050405020304" pitchFamily="18" charset="0"/>
                </a:endParaRPr>
              </a:p>
              <a:p>
                <a:pPr lvl="2"/>
                <a:r>
                  <a:rPr lang="en-CA" sz="2000" dirty="0">
                    <a:solidFill>
                      <a:schemeClr val="tx1"/>
                    </a:solidFill>
                    <a:cs typeface="Times New Roman" panose="02020603050405020304" pitchFamily="18" charset="0"/>
                  </a:rPr>
                  <a:t>In period 1, nothing happens (pre-treatment) </a:t>
                </a:r>
              </a:p>
              <a:p>
                <a:pPr lvl="2"/>
                <a:r>
                  <a:rPr lang="en-CA" sz="2000" dirty="0">
                    <a:solidFill>
                      <a:schemeClr val="tx1"/>
                    </a:solidFill>
                    <a:cs typeface="Times New Roman" panose="02020603050405020304" pitchFamily="18" charset="0"/>
                  </a:rPr>
                  <a:t>Cohort </a:t>
                </a:r>
                <a14:m>
                  <m:oMath xmlns:m="http://schemas.openxmlformats.org/officeDocument/2006/math">
                    <m:sSub>
                      <m:sSubPr>
                        <m:ctrlPr>
                          <a:rPr lang="en-CA" sz="2000" b="0" i="1" smtClean="0">
                            <a:solidFill>
                              <a:schemeClr val="tx1"/>
                            </a:solidFill>
                            <a:latin typeface="Cambria Math" panose="02040503050406030204" pitchFamily="18" charset="0"/>
                            <a:cs typeface="Times New Roman" panose="02020603050405020304" pitchFamily="18" charset="0"/>
                          </a:rPr>
                        </m:ctrlPr>
                      </m:sSubPr>
                      <m:e>
                        <m:r>
                          <a:rPr lang="en-CA" sz="2000" b="0" i="1" smtClean="0">
                            <a:solidFill>
                              <a:schemeClr val="tx1"/>
                            </a:solidFill>
                            <a:latin typeface="Cambria Math" panose="02040503050406030204" pitchFamily="18" charset="0"/>
                            <a:cs typeface="Times New Roman" panose="02020603050405020304" pitchFamily="18" charset="0"/>
                          </a:rPr>
                          <m:t>𝑐</m:t>
                        </m:r>
                      </m:e>
                      <m:sub>
                        <m:r>
                          <a:rPr lang="en-CA" sz="2000" b="0" i="1" smtClean="0">
                            <a:solidFill>
                              <a:schemeClr val="tx1"/>
                            </a:solidFill>
                            <a:latin typeface="Cambria Math" panose="02040503050406030204" pitchFamily="18" charset="0"/>
                            <a:cs typeface="Times New Roman" panose="02020603050405020304" pitchFamily="18" charset="0"/>
                          </a:rPr>
                          <m:t>2</m:t>
                        </m:r>
                      </m:sub>
                    </m:sSub>
                  </m:oMath>
                </a14:m>
                <a:r>
                  <a:rPr lang="en-CA" sz="2000" dirty="0">
                    <a:solidFill>
                      <a:schemeClr val="tx1"/>
                    </a:solidFill>
                    <a:cs typeface="Times New Roman" panose="02020603050405020304" pitchFamily="18" charset="0"/>
                  </a:rPr>
                  <a:t> enters at </a:t>
                </a:r>
                <a14:m>
                  <m:oMath xmlns:m="http://schemas.openxmlformats.org/officeDocument/2006/math">
                    <m:r>
                      <a:rPr lang="en-CA" sz="2000" b="0" i="1" smtClean="0">
                        <a:solidFill>
                          <a:schemeClr val="tx1"/>
                        </a:solidFill>
                        <a:latin typeface="Cambria Math" panose="02040503050406030204" pitchFamily="18" charset="0"/>
                        <a:cs typeface="Times New Roman" panose="02020603050405020304" pitchFamily="18" charset="0"/>
                      </a:rPr>
                      <m:t>𝑇</m:t>
                    </m:r>
                    <m:r>
                      <a:rPr lang="en-CA" sz="2000" b="0" i="1" smtClean="0">
                        <a:solidFill>
                          <a:schemeClr val="tx1"/>
                        </a:solidFill>
                        <a:latin typeface="Cambria Math" panose="02040503050406030204" pitchFamily="18" charset="0"/>
                        <a:cs typeface="Times New Roman" panose="02020603050405020304" pitchFamily="18" charset="0"/>
                      </a:rPr>
                      <m:t>=2</m:t>
                    </m:r>
                  </m:oMath>
                </a14:m>
                <a:r>
                  <a:rPr lang="en-CA" sz="2000" dirty="0">
                    <a:solidFill>
                      <a:schemeClr val="tx1"/>
                    </a:solidFill>
                    <a:cs typeface="Times New Roman" panose="02020603050405020304" pitchFamily="18" charset="0"/>
                  </a:rPr>
                  <a:t> </a:t>
                </a:r>
              </a:p>
              <a:p>
                <a:pPr lvl="2"/>
                <a:r>
                  <a:rPr lang="en-CA" sz="2000" dirty="0">
                    <a:solidFill>
                      <a:schemeClr val="tx1"/>
                    </a:solidFill>
                    <a:cs typeface="Times New Roman" panose="02020603050405020304" pitchFamily="18" charset="0"/>
                  </a:rPr>
                  <a:t>Cohort </a:t>
                </a:r>
                <a14:m>
                  <m:oMath xmlns:m="http://schemas.openxmlformats.org/officeDocument/2006/math">
                    <m:sSub>
                      <m:sSubPr>
                        <m:ctrlPr>
                          <a:rPr lang="en-CA" sz="2000" b="0" i="1" smtClean="0">
                            <a:solidFill>
                              <a:schemeClr val="tx1"/>
                            </a:solidFill>
                            <a:latin typeface="Cambria Math" panose="02040503050406030204" pitchFamily="18" charset="0"/>
                            <a:cs typeface="Times New Roman" panose="02020603050405020304" pitchFamily="18" charset="0"/>
                          </a:rPr>
                        </m:ctrlPr>
                      </m:sSubPr>
                      <m:e>
                        <m:r>
                          <a:rPr lang="en-CA" sz="2000" b="0" i="1" smtClean="0">
                            <a:solidFill>
                              <a:schemeClr val="tx1"/>
                            </a:solidFill>
                            <a:latin typeface="Cambria Math" panose="02040503050406030204" pitchFamily="18" charset="0"/>
                            <a:cs typeface="Times New Roman" panose="02020603050405020304" pitchFamily="18" charset="0"/>
                          </a:rPr>
                          <m:t>𝑐</m:t>
                        </m:r>
                      </m:e>
                      <m:sub>
                        <m:r>
                          <a:rPr lang="en-CA" sz="2000" b="0" i="1" smtClean="0">
                            <a:solidFill>
                              <a:schemeClr val="tx1"/>
                            </a:solidFill>
                            <a:latin typeface="Cambria Math" panose="02040503050406030204" pitchFamily="18" charset="0"/>
                            <a:cs typeface="Times New Roman" panose="02020603050405020304" pitchFamily="18" charset="0"/>
                          </a:rPr>
                          <m:t>3</m:t>
                        </m:r>
                      </m:sub>
                    </m:sSub>
                  </m:oMath>
                </a14:m>
                <a:r>
                  <a:rPr lang="en-CA" sz="2000" dirty="0">
                    <a:solidFill>
                      <a:schemeClr val="tx1"/>
                    </a:solidFill>
                    <a:cs typeface="Times New Roman" panose="02020603050405020304" pitchFamily="18" charset="0"/>
                  </a:rPr>
                  <a:t> enters at </a:t>
                </a:r>
                <a14:m>
                  <m:oMath xmlns:m="http://schemas.openxmlformats.org/officeDocument/2006/math">
                    <m:r>
                      <a:rPr lang="en-CA" sz="2000" b="0" i="1" smtClean="0">
                        <a:solidFill>
                          <a:schemeClr val="tx1"/>
                        </a:solidFill>
                        <a:latin typeface="Cambria Math" panose="02040503050406030204" pitchFamily="18" charset="0"/>
                        <a:cs typeface="Times New Roman" panose="02020603050405020304" pitchFamily="18" charset="0"/>
                      </a:rPr>
                      <m:t>𝑇</m:t>
                    </m:r>
                    <m:r>
                      <a:rPr lang="en-CA" sz="2000" b="0" i="1" smtClean="0">
                        <a:solidFill>
                          <a:schemeClr val="tx1"/>
                        </a:solidFill>
                        <a:latin typeface="Cambria Math" panose="02040503050406030204" pitchFamily="18" charset="0"/>
                        <a:cs typeface="Times New Roman" panose="02020603050405020304" pitchFamily="18" charset="0"/>
                      </a:rPr>
                      <m:t>=3</m:t>
                    </m:r>
                  </m:oMath>
                </a14:m>
                <a:endParaRPr lang="en-CA" sz="2000" dirty="0">
                  <a:solidFill>
                    <a:schemeClr val="tx1"/>
                  </a:solidFill>
                  <a:cs typeface="Times New Roman" panose="02020603050405020304" pitchFamily="18" charset="0"/>
                </a:endParaRPr>
              </a:p>
              <a:p>
                <a:pPr lvl="1"/>
                <a:r>
                  <a:rPr lang="en-CA" sz="2200" dirty="0">
                    <a:solidFill>
                      <a:schemeClr val="tx1"/>
                    </a:solidFill>
                    <a:cs typeface="Times New Roman" panose="02020603050405020304" pitchFamily="18" charset="0"/>
                  </a:rPr>
                  <a:t>Then there are 3 </a:t>
                </a:r>
                <a:r>
                  <a:rPr lang="en-CA" sz="2200" b="1" dirty="0">
                    <a:solidFill>
                      <a:schemeClr val="tx1"/>
                    </a:solidFill>
                    <a:cs typeface="Times New Roman" panose="02020603050405020304" pitchFamily="18" charset="0"/>
                  </a:rPr>
                  <a:t>treatment effects </a:t>
                </a:r>
                <a:r>
                  <a:rPr lang="en-CA" sz="2200" dirty="0">
                    <a:solidFill>
                      <a:schemeClr val="tx1"/>
                    </a:solidFill>
                    <a:cs typeface="Times New Roman" panose="02020603050405020304" pitchFamily="18" charset="0"/>
                  </a:rPr>
                  <a:t>of interest: </a:t>
                </a:r>
                <a14:m>
                  <m:oMath xmlns:m="http://schemas.openxmlformats.org/officeDocument/2006/math">
                    <m:r>
                      <m:rPr>
                        <m:lit/>
                      </m:rPr>
                      <a:rPr lang="en-CA" sz="2200" b="0" i="1" smtClean="0">
                        <a:solidFill>
                          <a:schemeClr val="tx1"/>
                        </a:solidFill>
                        <a:latin typeface="Cambria Math" panose="02040503050406030204" pitchFamily="18" charset="0"/>
                        <a:cs typeface="Times New Roman" panose="02020603050405020304" pitchFamily="18" charset="0"/>
                      </a:rPr>
                      <m:t>{</m:t>
                    </m:r>
                    <m:sSub>
                      <m:sSubPr>
                        <m:ctrlPr>
                          <a:rPr lang="en-CA" sz="2200" b="0" i="1" smtClean="0">
                            <a:solidFill>
                              <a:schemeClr val="tx1"/>
                            </a:solidFill>
                            <a:latin typeface="Cambria Math" panose="02040503050406030204" pitchFamily="18" charset="0"/>
                            <a:cs typeface="Times New Roman" panose="02020603050405020304" pitchFamily="18" charset="0"/>
                          </a:rPr>
                        </m:ctrlPr>
                      </m:sSubPr>
                      <m:e>
                        <m:r>
                          <a:rPr lang="en-CA" sz="2200" b="0" i="1" smtClean="0">
                            <a:solidFill>
                              <a:schemeClr val="tx1"/>
                            </a:solidFill>
                            <a:latin typeface="Cambria Math" panose="02040503050406030204" pitchFamily="18" charset="0"/>
                            <a:cs typeface="Times New Roman" panose="02020603050405020304" pitchFamily="18" charset="0"/>
                          </a:rPr>
                          <m:t>𝜏</m:t>
                        </m:r>
                      </m:e>
                      <m:sub>
                        <m:r>
                          <a:rPr lang="en-CA" sz="2200" b="0" i="1" smtClean="0">
                            <a:solidFill>
                              <a:schemeClr val="tx1"/>
                            </a:solidFill>
                            <a:latin typeface="Cambria Math" panose="02040503050406030204" pitchFamily="18" charset="0"/>
                            <a:cs typeface="Times New Roman" panose="02020603050405020304" pitchFamily="18" charset="0"/>
                          </a:rPr>
                          <m:t>22</m:t>
                        </m:r>
                      </m:sub>
                    </m:sSub>
                    <m:r>
                      <a:rPr lang="en-CA" sz="2200" b="0" i="1" smtClean="0">
                        <a:solidFill>
                          <a:schemeClr val="tx1"/>
                        </a:solidFill>
                        <a:latin typeface="Cambria Math" panose="02040503050406030204" pitchFamily="18" charset="0"/>
                        <a:cs typeface="Times New Roman" panose="02020603050405020304" pitchFamily="18" charset="0"/>
                      </a:rPr>
                      <m:t>, </m:t>
                    </m:r>
                    <m:sSub>
                      <m:sSubPr>
                        <m:ctrlPr>
                          <a:rPr lang="en-CA" sz="2200" b="0" i="1" smtClean="0">
                            <a:solidFill>
                              <a:schemeClr val="tx1"/>
                            </a:solidFill>
                            <a:latin typeface="Cambria Math" panose="02040503050406030204" pitchFamily="18" charset="0"/>
                            <a:cs typeface="Times New Roman" panose="02020603050405020304" pitchFamily="18" charset="0"/>
                          </a:rPr>
                        </m:ctrlPr>
                      </m:sSubPr>
                      <m:e>
                        <m:r>
                          <a:rPr lang="en-CA" sz="2200" b="0" i="1" smtClean="0">
                            <a:solidFill>
                              <a:schemeClr val="tx1"/>
                            </a:solidFill>
                            <a:latin typeface="Cambria Math" panose="02040503050406030204" pitchFamily="18" charset="0"/>
                            <a:cs typeface="Times New Roman" panose="02020603050405020304" pitchFamily="18" charset="0"/>
                          </a:rPr>
                          <m:t>𝜏</m:t>
                        </m:r>
                      </m:e>
                      <m:sub>
                        <m:r>
                          <a:rPr lang="en-CA" sz="2200" b="0" i="1" smtClean="0">
                            <a:solidFill>
                              <a:schemeClr val="tx1"/>
                            </a:solidFill>
                            <a:latin typeface="Cambria Math" panose="02040503050406030204" pitchFamily="18" charset="0"/>
                            <a:cs typeface="Times New Roman" panose="02020603050405020304" pitchFamily="18" charset="0"/>
                          </a:rPr>
                          <m:t>23</m:t>
                        </m:r>
                      </m:sub>
                    </m:sSub>
                    <m:r>
                      <a:rPr lang="en-CA" sz="2200" b="0" i="1" smtClean="0">
                        <a:solidFill>
                          <a:schemeClr val="tx1"/>
                        </a:solidFill>
                        <a:latin typeface="Cambria Math" panose="02040503050406030204" pitchFamily="18" charset="0"/>
                        <a:cs typeface="Times New Roman" panose="02020603050405020304" pitchFamily="18" charset="0"/>
                      </a:rPr>
                      <m:t>,</m:t>
                    </m:r>
                    <m:sSub>
                      <m:sSubPr>
                        <m:ctrlPr>
                          <a:rPr lang="en-CA" sz="2200" b="0" i="1" smtClean="0">
                            <a:solidFill>
                              <a:schemeClr val="tx1"/>
                            </a:solidFill>
                            <a:latin typeface="Cambria Math" panose="02040503050406030204" pitchFamily="18" charset="0"/>
                            <a:cs typeface="Times New Roman" panose="02020603050405020304" pitchFamily="18" charset="0"/>
                          </a:rPr>
                        </m:ctrlPr>
                      </m:sSubPr>
                      <m:e>
                        <m:r>
                          <a:rPr lang="en-CA" sz="2200" b="0" i="1" smtClean="0">
                            <a:solidFill>
                              <a:schemeClr val="tx1"/>
                            </a:solidFill>
                            <a:latin typeface="Cambria Math" panose="02040503050406030204" pitchFamily="18" charset="0"/>
                            <a:cs typeface="Times New Roman" panose="02020603050405020304" pitchFamily="18" charset="0"/>
                          </a:rPr>
                          <m:t>𝜏</m:t>
                        </m:r>
                      </m:e>
                      <m:sub>
                        <m:r>
                          <a:rPr lang="en-CA" sz="2200" b="0" i="1" smtClean="0">
                            <a:solidFill>
                              <a:schemeClr val="tx1"/>
                            </a:solidFill>
                            <a:latin typeface="Cambria Math" panose="02040503050406030204" pitchFamily="18" charset="0"/>
                            <a:cs typeface="Times New Roman" panose="02020603050405020304" pitchFamily="18" charset="0"/>
                          </a:rPr>
                          <m:t>33</m:t>
                        </m:r>
                      </m:sub>
                    </m:sSub>
                    <m:r>
                      <m:rPr>
                        <m:lit/>
                      </m:rPr>
                      <a:rPr lang="en-CA" sz="2200" b="0" i="1" smtClean="0">
                        <a:solidFill>
                          <a:schemeClr val="tx1"/>
                        </a:solidFill>
                        <a:latin typeface="Cambria Math" panose="02040503050406030204" pitchFamily="18" charset="0"/>
                        <a:cs typeface="Times New Roman" panose="02020603050405020304" pitchFamily="18" charset="0"/>
                      </a:rPr>
                      <m:t>}</m:t>
                    </m:r>
                    <m:r>
                      <a:rPr lang="en-CA" sz="2200" b="0" i="1" smtClean="0">
                        <a:solidFill>
                          <a:schemeClr val="tx1"/>
                        </a:solidFill>
                        <a:latin typeface="Cambria Math" panose="02040503050406030204" pitchFamily="18" charset="0"/>
                        <a:cs typeface="Times New Roman" panose="02020603050405020304" pitchFamily="18" charset="0"/>
                      </a:rPr>
                      <m:t> </m:t>
                    </m:r>
                  </m:oMath>
                </a14:m>
                <a:r>
                  <a:rPr lang="en-CA" sz="2200" dirty="0">
                    <a:solidFill>
                      <a:schemeClr val="tx1"/>
                    </a:solidFill>
                    <a:cs typeface="Times New Roman" panose="02020603050405020304" pitchFamily="18" charset="0"/>
                  </a:rPr>
                  <a:t> </a:t>
                </a:r>
                <a:endParaRPr lang="en-US" sz="2200" dirty="0">
                  <a:solidFill>
                    <a:schemeClr val="tx1"/>
                  </a:solidFill>
                  <a:cs typeface="Times New Roman" panose="02020603050405020304" pitchFamily="18" charset="0"/>
                </a:endParaRPr>
              </a:p>
              <a:p>
                <a:pPr lvl="2"/>
                <a:endParaRPr lang="en-US" sz="2000" dirty="0">
                  <a:solidFill>
                    <a:schemeClr val="tx1"/>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066800"/>
                <a:ext cx="10820400" cy="5141388"/>
              </a:xfrm>
              <a:blipFill>
                <a:blip r:embed="rId3"/>
                <a:stretch>
                  <a:fillRect t="-1423"/>
                </a:stretch>
              </a:blipFill>
            </p:spPr>
            <p:txBody>
              <a:bodyPr/>
              <a:lstStyle/>
              <a:p>
                <a:r>
                  <a:rPr lang="en-CA">
                    <a:noFill/>
                  </a:rPr>
                  <a:t> </a:t>
                </a:r>
              </a:p>
            </p:txBody>
          </p:sp>
        </mc:Fallback>
      </mc:AlternateContent>
    </p:spTree>
    <p:extLst>
      <p:ext uri="{BB962C8B-B14F-4D97-AF65-F5344CB8AC3E}">
        <p14:creationId xmlns:p14="http://schemas.microsoft.com/office/powerpoint/2010/main" val="2323361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Contamination in TWFE</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29539107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Some (More) Intuition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066800"/>
                <a:ext cx="10820400" cy="5141388"/>
              </a:xfrm>
            </p:spPr>
            <p:txBody>
              <a:bodyPr>
                <a:noAutofit/>
              </a:bodyPr>
              <a:lstStyle/>
              <a:p>
                <a:pPr lvl="1"/>
                <a:r>
                  <a:rPr lang="en-CA" sz="2200" dirty="0">
                    <a:solidFill>
                      <a:schemeClr val="tx1"/>
                    </a:solidFill>
                    <a:cs typeface="Times New Roman" panose="02020603050405020304" pitchFamily="18" charset="0"/>
                  </a:rPr>
                  <a:t>Consider a “simple” example with </a:t>
                </a:r>
                <a14:m>
                  <m:oMath xmlns:m="http://schemas.openxmlformats.org/officeDocument/2006/math">
                    <m:r>
                      <a:rPr lang="en-CA" sz="2200" b="0" i="1" smtClean="0">
                        <a:solidFill>
                          <a:schemeClr val="tx1"/>
                        </a:solidFill>
                        <a:latin typeface="Cambria Math" panose="02040503050406030204" pitchFamily="18" charset="0"/>
                        <a:cs typeface="Times New Roman" panose="02020603050405020304" pitchFamily="18" charset="0"/>
                      </a:rPr>
                      <m:t>𝑇</m:t>
                    </m:r>
                    <m:r>
                      <a:rPr lang="en-CA" sz="2200" b="0" i="1" smtClean="0">
                        <a:solidFill>
                          <a:schemeClr val="tx1"/>
                        </a:solidFill>
                        <a:latin typeface="Cambria Math" panose="02040503050406030204" pitchFamily="18" charset="0"/>
                        <a:cs typeface="Times New Roman" panose="02020603050405020304" pitchFamily="18" charset="0"/>
                      </a:rPr>
                      <m:t>=3</m:t>
                    </m:r>
                  </m:oMath>
                </a14:m>
                <a:endParaRPr lang="en-CA" sz="2200" dirty="0">
                  <a:solidFill>
                    <a:schemeClr val="tx1"/>
                  </a:solidFill>
                  <a:cs typeface="Times New Roman" panose="02020603050405020304" pitchFamily="18" charset="0"/>
                </a:endParaRPr>
              </a:p>
              <a:p>
                <a:pPr lvl="2"/>
                <a:r>
                  <a:rPr lang="en-CA" sz="2000" dirty="0">
                    <a:solidFill>
                      <a:schemeClr val="tx1"/>
                    </a:solidFill>
                    <a:cs typeface="Times New Roman" panose="02020603050405020304" pitchFamily="18" charset="0"/>
                  </a:rPr>
                  <a:t>In period 1, nothing happens (pre-treatment) </a:t>
                </a:r>
              </a:p>
              <a:p>
                <a:pPr lvl="2"/>
                <a:r>
                  <a:rPr lang="en-CA" sz="2000" dirty="0">
                    <a:solidFill>
                      <a:schemeClr val="tx1"/>
                    </a:solidFill>
                    <a:cs typeface="Times New Roman" panose="02020603050405020304" pitchFamily="18" charset="0"/>
                  </a:rPr>
                  <a:t>Cohort </a:t>
                </a:r>
                <a14:m>
                  <m:oMath xmlns:m="http://schemas.openxmlformats.org/officeDocument/2006/math">
                    <m:sSub>
                      <m:sSubPr>
                        <m:ctrlPr>
                          <a:rPr lang="en-CA" sz="2000" b="0" i="1" smtClean="0">
                            <a:solidFill>
                              <a:schemeClr val="tx1"/>
                            </a:solidFill>
                            <a:latin typeface="Cambria Math" panose="02040503050406030204" pitchFamily="18" charset="0"/>
                            <a:cs typeface="Times New Roman" panose="02020603050405020304" pitchFamily="18" charset="0"/>
                          </a:rPr>
                        </m:ctrlPr>
                      </m:sSubPr>
                      <m:e>
                        <m:r>
                          <a:rPr lang="en-CA" sz="2000" b="0" i="1" smtClean="0">
                            <a:solidFill>
                              <a:schemeClr val="tx1"/>
                            </a:solidFill>
                            <a:latin typeface="Cambria Math" panose="02040503050406030204" pitchFamily="18" charset="0"/>
                            <a:cs typeface="Times New Roman" panose="02020603050405020304" pitchFamily="18" charset="0"/>
                          </a:rPr>
                          <m:t>𝑐</m:t>
                        </m:r>
                      </m:e>
                      <m:sub>
                        <m:r>
                          <a:rPr lang="en-CA" sz="2000" b="0" i="1" smtClean="0">
                            <a:solidFill>
                              <a:schemeClr val="tx1"/>
                            </a:solidFill>
                            <a:latin typeface="Cambria Math" panose="02040503050406030204" pitchFamily="18" charset="0"/>
                            <a:cs typeface="Times New Roman" panose="02020603050405020304" pitchFamily="18" charset="0"/>
                          </a:rPr>
                          <m:t>2</m:t>
                        </m:r>
                      </m:sub>
                    </m:sSub>
                  </m:oMath>
                </a14:m>
                <a:r>
                  <a:rPr lang="en-CA" sz="2000" dirty="0">
                    <a:solidFill>
                      <a:schemeClr val="tx1"/>
                    </a:solidFill>
                    <a:cs typeface="Times New Roman" panose="02020603050405020304" pitchFamily="18" charset="0"/>
                  </a:rPr>
                  <a:t> enters at </a:t>
                </a:r>
                <a14:m>
                  <m:oMath xmlns:m="http://schemas.openxmlformats.org/officeDocument/2006/math">
                    <m:r>
                      <a:rPr lang="en-CA" sz="2000" b="0" i="1" smtClean="0">
                        <a:solidFill>
                          <a:schemeClr val="tx1"/>
                        </a:solidFill>
                        <a:latin typeface="Cambria Math" panose="02040503050406030204" pitchFamily="18" charset="0"/>
                        <a:cs typeface="Times New Roman" panose="02020603050405020304" pitchFamily="18" charset="0"/>
                      </a:rPr>
                      <m:t>𝑇</m:t>
                    </m:r>
                    <m:r>
                      <a:rPr lang="en-CA" sz="2000" b="0" i="1" smtClean="0">
                        <a:solidFill>
                          <a:schemeClr val="tx1"/>
                        </a:solidFill>
                        <a:latin typeface="Cambria Math" panose="02040503050406030204" pitchFamily="18" charset="0"/>
                        <a:cs typeface="Times New Roman" panose="02020603050405020304" pitchFamily="18" charset="0"/>
                      </a:rPr>
                      <m:t>=2</m:t>
                    </m:r>
                  </m:oMath>
                </a14:m>
                <a:r>
                  <a:rPr lang="en-CA" sz="2000" dirty="0">
                    <a:solidFill>
                      <a:schemeClr val="tx1"/>
                    </a:solidFill>
                    <a:cs typeface="Times New Roman" panose="02020603050405020304" pitchFamily="18" charset="0"/>
                  </a:rPr>
                  <a:t> </a:t>
                </a:r>
              </a:p>
              <a:p>
                <a:pPr lvl="2"/>
                <a:r>
                  <a:rPr lang="en-CA" sz="2000" dirty="0">
                    <a:solidFill>
                      <a:schemeClr val="tx1"/>
                    </a:solidFill>
                    <a:cs typeface="Times New Roman" panose="02020603050405020304" pitchFamily="18" charset="0"/>
                  </a:rPr>
                  <a:t>Cohort </a:t>
                </a:r>
                <a14:m>
                  <m:oMath xmlns:m="http://schemas.openxmlformats.org/officeDocument/2006/math">
                    <m:sSub>
                      <m:sSubPr>
                        <m:ctrlPr>
                          <a:rPr lang="en-CA" sz="2000" b="0" i="1" smtClean="0">
                            <a:solidFill>
                              <a:schemeClr val="tx1"/>
                            </a:solidFill>
                            <a:latin typeface="Cambria Math" panose="02040503050406030204" pitchFamily="18" charset="0"/>
                            <a:cs typeface="Times New Roman" panose="02020603050405020304" pitchFamily="18" charset="0"/>
                          </a:rPr>
                        </m:ctrlPr>
                      </m:sSubPr>
                      <m:e>
                        <m:r>
                          <a:rPr lang="en-CA" sz="2000" b="0" i="1" smtClean="0">
                            <a:solidFill>
                              <a:schemeClr val="tx1"/>
                            </a:solidFill>
                            <a:latin typeface="Cambria Math" panose="02040503050406030204" pitchFamily="18" charset="0"/>
                            <a:cs typeface="Times New Roman" panose="02020603050405020304" pitchFamily="18" charset="0"/>
                          </a:rPr>
                          <m:t>𝑐</m:t>
                        </m:r>
                      </m:e>
                      <m:sub>
                        <m:r>
                          <a:rPr lang="en-CA" sz="2000" b="0" i="1" smtClean="0">
                            <a:solidFill>
                              <a:schemeClr val="tx1"/>
                            </a:solidFill>
                            <a:latin typeface="Cambria Math" panose="02040503050406030204" pitchFamily="18" charset="0"/>
                            <a:cs typeface="Times New Roman" panose="02020603050405020304" pitchFamily="18" charset="0"/>
                          </a:rPr>
                          <m:t>3</m:t>
                        </m:r>
                      </m:sub>
                    </m:sSub>
                  </m:oMath>
                </a14:m>
                <a:r>
                  <a:rPr lang="en-CA" sz="2000" dirty="0">
                    <a:solidFill>
                      <a:schemeClr val="tx1"/>
                    </a:solidFill>
                    <a:cs typeface="Times New Roman" panose="02020603050405020304" pitchFamily="18" charset="0"/>
                  </a:rPr>
                  <a:t> enters at </a:t>
                </a:r>
                <a14:m>
                  <m:oMath xmlns:m="http://schemas.openxmlformats.org/officeDocument/2006/math">
                    <m:r>
                      <a:rPr lang="en-CA" sz="2000" b="0" i="1" smtClean="0">
                        <a:solidFill>
                          <a:schemeClr val="tx1"/>
                        </a:solidFill>
                        <a:latin typeface="Cambria Math" panose="02040503050406030204" pitchFamily="18" charset="0"/>
                        <a:cs typeface="Times New Roman" panose="02020603050405020304" pitchFamily="18" charset="0"/>
                      </a:rPr>
                      <m:t>𝑇</m:t>
                    </m:r>
                    <m:r>
                      <a:rPr lang="en-CA" sz="2000" b="0" i="1" smtClean="0">
                        <a:solidFill>
                          <a:schemeClr val="tx1"/>
                        </a:solidFill>
                        <a:latin typeface="Cambria Math" panose="02040503050406030204" pitchFamily="18" charset="0"/>
                        <a:cs typeface="Times New Roman" panose="02020603050405020304" pitchFamily="18" charset="0"/>
                      </a:rPr>
                      <m:t>=3</m:t>
                    </m:r>
                  </m:oMath>
                </a14:m>
                <a:endParaRPr lang="en-CA" sz="2000" dirty="0">
                  <a:solidFill>
                    <a:schemeClr val="tx1"/>
                  </a:solidFill>
                  <a:cs typeface="Times New Roman" panose="02020603050405020304" pitchFamily="18" charset="0"/>
                </a:endParaRPr>
              </a:p>
              <a:p>
                <a:pPr lvl="1"/>
                <a:r>
                  <a:rPr lang="en-CA" sz="2200" dirty="0">
                    <a:solidFill>
                      <a:schemeClr val="tx1"/>
                    </a:solidFill>
                    <a:cs typeface="Times New Roman" panose="02020603050405020304" pitchFamily="18" charset="0"/>
                  </a:rPr>
                  <a:t>Then there are 3 </a:t>
                </a:r>
                <a:r>
                  <a:rPr lang="en-CA" sz="2200" b="1" dirty="0">
                    <a:solidFill>
                      <a:schemeClr val="tx1"/>
                    </a:solidFill>
                    <a:cs typeface="Times New Roman" panose="02020603050405020304" pitchFamily="18" charset="0"/>
                  </a:rPr>
                  <a:t>treatment effects </a:t>
                </a:r>
                <a:r>
                  <a:rPr lang="en-CA" sz="2200" dirty="0">
                    <a:solidFill>
                      <a:schemeClr val="tx1"/>
                    </a:solidFill>
                    <a:cs typeface="Times New Roman" panose="02020603050405020304" pitchFamily="18" charset="0"/>
                  </a:rPr>
                  <a:t>of interest: </a:t>
                </a:r>
                <a14:m>
                  <m:oMath xmlns:m="http://schemas.openxmlformats.org/officeDocument/2006/math">
                    <m:r>
                      <m:rPr>
                        <m:lit/>
                      </m:rPr>
                      <a:rPr lang="en-CA" sz="2200" b="0" i="1" smtClean="0">
                        <a:solidFill>
                          <a:schemeClr val="tx1"/>
                        </a:solidFill>
                        <a:latin typeface="Cambria Math" panose="02040503050406030204" pitchFamily="18" charset="0"/>
                        <a:cs typeface="Times New Roman" panose="02020603050405020304" pitchFamily="18" charset="0"/>
                      </a:rPr>
                      <m:t>{</m:t>
                    </m:r>
                    <m:sSub>
                      <m:sSubPr>
                        <m:ctrlPr>
                          <a:rPr lang="en-CA" sz="2200" b="0" i="1" smtClean="0">
                            <a:solidFill>
                              <a:schemeClr val="tx1"/>
                            </a:solidFill>
                            <a:latin typeface="Cambria Math" panose="02040503050406030204" pitchFamily="18" charset="0"/>
                            <a:cs typeface="Times New Roman" panose="02020603050405020304" pitchFamily="18" charset="0"/>
                          </a:rPr>
                        </m:ctrlPr>
                      </m:sSubPr>
                      <m:e>
                        <m:r>
                          <a:rPr lang="en-CA" sz="2200" b="0" i="1" smtClean="0">
                            <a:solidFill>
                              <a:schemeClr val="tx1"/>
                            </a:solidFill>
                            <a:latin typeface="Cambria Math" panose="02040503050406030204" pitchFamily="18" charset="0"/>
                            <a:cs typeface="Times New Roman" panose="02020603050405020304" pitchFamily="18" charset="0"/>
                          </a:rPr>
                          <m:t>𝜏</m:t>
                        </m:r>
                      </m:e>
                      <m:sub>
                        <m:r>
                          <a:rPr lang="en-CA" sz="2200" b="0" i="1" smtClean="0">
                            <a:solidFill>
                              <a:schemeClr val="tx1"/>
                            </a:solidFill>
                            <a:latin typeface="Cambria Math" panose="02040503050406030204" pitchFamily="18" charset="0"/>
                            <a:cs typeface="Times New Roman" panose="02020603050405020304" pitchFamily="18" charset="0"/>
                          </a:rPr>
                          <m:t>22</m:t>
                        </m:r>
                      </m:sub>
                    </m:sSub>
                    <m:r>
                      <a:rPr lang="en-CA" sz="2200" b="0" i="1" smtClean="0">
                        <a:solidFill>
                          <a:schemeClr val="tx1"/>
                        </a:solidFill>
                        <a:latin typeface="Cambria Math" panose="02040503050406030204" pitchFamily="18" charset="0"/>
                        <a:cs typeface="Times New Roman" panose="02020603050405020304" pitchFamily="18" charset="0"/>
                      </a:rPr>
                      <m:t>, </m:t>
                    </m:r>
                    <m:sSub>
                      <m:sSubPr>
                        <m:ctrlPr>
                          <a:rPr lang="en-CA" sz="2200" b="0" i="1" smtClean="0">
                            <a:solidFill>
                              <a:schemeClr val="tx1"/>
                            </a:solidFill>
                            <a:latin typeface="Cambria Math" panose="02040503050406030204" pitchFamily="18" charset="0"/>
                            <a:cs typeface="Times New Roman" panose="02020603050405020304" pitchFamily="18" charset="0"/>
                          </a:rPr>
                        </m:ctrlPr>
                      </m:sSubPr>
                      <m:e>
                        <m:r>
                          <a:rPr lang="en-CA" sz="2200" b="0" i="1" smtClean="0">
                            <a:solidFill>
                              <a:schemeClr val="tx1"/>
                            </a:solidFill>
                            <a:latin typeface="Cambria Math" panose="02040503050406030204" pitchFamily="18" charset="0"/>
                            <a:cs typeface="Times New Roman" panose="02020603050405020304" pitchFamily="18" charset="0"/>
                          </a:rPr>
                          <m:t>𝜏</m:t>
                        </m:r>
                      </m:e>
                      <m:sub>
                        <m:r>
                          <a:rPr lang="en-CA" sz="2200" b="0" i="1" smtClean="0">
                            <a:solidFill>
                              <a:schemeClr val="tx1"/>
                            </a:solidFill>
                            <a:latin typeface="Cambria Math" panose="02040503050406030204" pitchFamily="18" charset="0"/>
                            <a:cs typeface="Times New Roman" panose="02020603050405020304" pitchFamily="18" charset="0"/>
                          </a:rPr>
                          <m:t>23</m:t>
                        </m:r>
                      </m:sub>
                    </m:sSub>
                    <m:r>
                      <a:rPr lang="en-CA" sz="2200" b="0" i="1" smtClean="0">
                        <a:solidFill>
                          <a:schemeClr val="tx1"/>
                        </a:solidFill>
                        <a:latin typeface="Cambria Math" panose="02040503050406030204" pitchFamily="18" charset="0"/>
                        <a:cs typeface="Times New Roman" panose="02020603050405020304" pitchFamily="18" charset="0"/>
                      </a:rPr>
                      <m:t>,</m:t>
                    </m:r>
                    <m:sSub>
                      <m:sSubPr>
                        <m:ctrlPr>
                          <a:rPr lang="en-CA" sz="2200" b="0" i="1" smtClean="0">
                            <a:solidFill>
                              <a:schemeClr val="tx1"/>
                            </a:solidFill>
                            <a:latin typeface="Cambria Math" panose="02040503050406030204" pitchFamily="18" charset="0"/>
                            <a:cs typeface="Times New Roman" panose="02020603050405020304" pitchFamily="18" charset="0"/>
                          </a:rPr>
                        </m:ctrlPr>
                      </m:sSubPr>
                      <m:e>
                        <m:r>
                          <a:rPr lang="en-CA" sz="2200" b="0" i="1" smtClean="0">
                            <a:solidFill>
                              <a:schemeClr val="tx1"/>
                            </a:solidFill>
                            <a:latin typeface="Cambria Math" panose="02040503050406030204" pitchFamily="18" charset="0"/>
                            <a:cs typeface="Times New Roman" panose="02020603050405020304" pitchFamily="18" charset="0"/>
                          </a:rPr>
                          <m:t>𝜏</m:t>
                        </m:r>
                      </m:e>
                      <m:sub>
                        <m:r>
                          <a:rPr lang="en-CA" sz="2200" b="0" i="1" smtClean="0">
                            <a:solidFill>
                              <a:schemeClr val="tx1"/>
                            </a:solidFill>
                            <a:latin typeface="Cambria Math" panose="02040503050406030204" pitchFamily="18" charset="0"/>
                            <a:cs typeface="Times New Roman" panose="02020603050405020304" pitchFamily="18" charset="0"/>
                          </a:rPr>
                          <m:t>33</m:t>
                        </m:r>
                      </m:sub>
                    </m:sSub>
                    <m:r>
                      <m:rPr>
                        <m:lit/>
                      </m:rPr>
                      <a:rPr lang="en-CA" sz="2200" b="0" i="1" smtClean="0">
                        <a:solidFill>
                          <a:schemeClr val="tx1"/>
                        </a:solidFill>
                        <a:latin typeface="Cambria Math" panose="02040503050406030204" pitchFamily="18" charset="0"/>
                        <a:cs typeface="Times New Roman" panose="02020603050405020304" pitchFamily="18" charset="0"/>
                      </a:rPr>
                      <m:t>}</m:t>
                    </m:r>
                  </m:oMath>
                </a14:m>
                <a:endParaRPr lang="en-CA" sz="2200" b="0" i="1" dirty="0">
                  <a:solidFill>
                    <a:schemeClr val="tx1"/>
                  </a:solidFill>
                  <a:latin typeface="Cambria Math" panose="02040503050406030204" pitchFamily="18" charset="0"/>
                  <a:cs typeface="Times New Roman" panose="02020603050405020304" pitchFamily="18" charset="0"/>
                </a:endParaRPr>
              </a:p>
              <a:p>
                <a:pPr lvl="1"/>
                <a:r>
                  <a:rPr lang="en-CA" sz="2200" b="0" dirty="0">
                    <a:solidFill>
                      <a:schemeClr val="tx1"/>
                    </a:solidFill>
                    <a:cs typeface="Times New Roman" panose="02020603050405020304" pitchFamily="18" charset="0"/>
                  </a:rPr>
                  <a:t>We can </a:t>
                </a:r>
                <a:r>
                  <a:rPr lang="en-CA" sz="2200" b="0" dirty="0" err="1">
                    <a:solidFill>
                      <a:schemeClr val="tx1"/>
                    </a:solidFill>
                    <a:cs typeface="Times New Roman" panose="02020603050405020304" pitchFamily="18" charset="0"/>
                  </a:rPr>
                  <a:t>reco</a:t>
                </a:r>
                <a:r>
                  <a:rPr lang="en-CA" sz="2200" b="0" dirty="0">
                    <a:solidFill>
                      <a:schemeClr val="tx1"/>
                    </a:solidFill>
                    <a:cs typeface="Times New Roman" panose="02020603050405020304" pitchFamily="18" charset="0"/>
                  </a:rPr>
                  <a:t>ver these based on the regression: </a:t>
                </a:r>
              </a:p>
              <a:p>
                <a:pPr marL="274320" lvl="1" indent="0">
                  <a:buNone/>
                </a:pPr>
                <a14:m>
                  <m:oMathPara xmlns:m="http://schemas.openxmlformats.org/officeDocument/2006/math">
                    <m:oMathParaPr>
                      <m:jc m:val="centerGroup"/>
                    </m:oMathParaPr>
                    <m:oMath xmlns:m="http://schemas.openxmlformats.org/officeDocument/2006/math">
                      <m:sSub>
                        <m:sSubPr>
                          <m:ctrlPr>
                            <a:rPr lang="en-CA" sz="2200" b="0" i="1" smtClean="0">
                              <a:solidFill>
                                <a:schemeClr val="tx1"/>
                              </a:solidFill>
                              <a:latin typeface="Cambria Math" panose="02040503050406030204" pitchFamily="18" charset="0"/>
                              <a:cs typeface="Times New Roman" panose="02020603050405020304" pitchFamily="18" charset="0"/>
                            </a:rPr>
                          </m:ctrlPr>
                        </m:sSubPr>
                        <m:e>
                          <m:r>
                            <a:rPr lang="en-CA" sz="2200" b="0" i="1" smtClean="0">
                              <a:solidFill>
                                <a:schemeClr val="tx1"/>
                              </a:solidFill>
                              <a:latin typeface="Cambria Math" panose="02040503050406030204" pitchFamily="18" charset="0"/>
                              <a:cs typeface="Times New Roman" panose="02020603050405020304" pitchFamily="18" charset="0"/>
                            </a:rPr>
                            <m:t>𝑦</m:t>
                          </m:r>
                        </m:e>
                        <m:sub>
                          <m:r>
                            <a:rPr lang="en-CA" sz="2200" b="0" i="1" smtClean="0">
                              <a:solidFill>
                                <a:schemeClr val="tx1"/>
                              </a:solidFill>
                              <a:latin typeface="Cambria Math" panose="02040503050406030204" pitchFamily="18" charset="0"/>
                              <a:cs typeface="Times New Roman" panose="02020603050405020304" pitchFamily="18" charset="0"/>
                            </a:rPr>
                            <m:t>𝑖𝑡</m:t>
                          </m:r>
                        </m:sub>
                      </m:sSub>
                      <m:r>
                        <a:rPr lang="en-CA" sz="2200" b="0" i="1" smtClean="0">
                          <a:solidFill>
                            <a:schemeClr val="tx1"/>
                          </a:solidFill>
                          <a:latin typeface="Cambria Math" panose="02040503050406030204" pitchFamily="18" charset="0"/>
                          <a:cs typeface="Times New Roman" panose="02020603050405020304" pitchFamily="18" charset="0"/>
                        </a:rPr>
                        <m:t> </m:t>
                      </m:r>
                      <m:r>
                        <a:rPr lang="en-CA" sz="2200" b="0" i="1" smtClean="0">
                          <a:solidFill>
                            <a:schemeClr val="tx1"/>
                          </a:solidFill>
                          <a:latin typeface="Cambria Math" panose="02040503050406030204" pitchFamily="18" charset="0"/>
                          <a:cs typeface="Times New Roman" panose="02020603050405020304" pitchFamily="18" charset="0"/>
                        </a:rPr>
                        <m:t>𝑜𝑛</m:t>
                      </m:r>
                      <m:r>
                        <a:rPr lang="en-CA" sz="2200" b="0" i="1" smtClean="0">
                          <a:solidFill>
                            <a:schemeClr val="tx1"/>
                          </a:solidFill>
                          <a:latin typeface="Cambria Math" panose="02040503050406030204" pitchFamily="18" charset="0"/>
                          <a:cs typeface="Times New Roman" panose="02020603050405020304" pitchFamily="18" charset="0"/>
                        </a:rPr>
                        <m:t> </m:t>
                      </m:r>
                      <m:r>
                        <m:rPr>
                          <m:lit/>
                        </m:rPr>
                        <a:rPr lang="en-CA" sz="2200" b="0" i="1" smtClean="0">
                          <a:solidFill>
                            <a:schemeClr val="tx1"/>
                          </a:solidFill>
                          <a:latin typeface="Cambria Math" panose="02040503050406030204" pitchFamily="18" charset="0"/>
                          <a:cs typeface="Times New Roman" panose="02020603050405020304" pitchFamily="18" charset="0"/>
                        </a:rPr>
                        <m:t>{</m:t>
                      </m:r>
                      <m:r>
                        <a:rPr lang="en-CA" sz="2200" b="0" i="1" smtClean="0">
                          <a:solidFill>
                            <a:schemeClr val="tx1"/>
                          </a:solidFill>
                          <a:latin typeface="Cambria Math" panose="02040503050406030204" pitchFamily="18" charset="0"/>
                          <a:cs typeface="Times New Roman" panose="02020603050405020304" pitchFamily="18" charset="0"/>
                        </a:rPr>
                        <m:t>1, </m:t>
                      </m:r>
                      <m:sSub>
                        <m:sSubPr>
                          <m:ctrlPr>
                            <a:rPr lang="en-CA" sz="2200" b="0" i="1" smtClean="0">
                              <a:solidFill>
                                <a:schemeClr val="tx1"/>
                              </a:solidFill>
                              <a:latin typeface="Cambria Math" panose="02040503050406030204" pitchFamily="18" charset="0"/>
                              <a:cs typeface="Times New Roman" panose="02020603050405020304" pitchFamily="18" charset="0"/>
                            </a:rPr>
                          </m:ctrlPr>
                        </m:sSubPr>
                        <m:e>
                          <m:r>
                            <a:rPr lang="en-CA" sz="2200" b="0" i="1" smtClean="0">
                              <a:solidFill>
                                <a:schemeClr val="tx1"/>
                              </a:solidFill>
                              <a:latin typeface="Cambria Math" panose="02040503050406030204" pitchFamily="18" charset="0"/>
                              <a:cs typeface="Times New Roman" panose="02020603050405020304" pitchFamily="18" charset="0"/>
                            </a:rPr>
                            <m:t>𝑑</m:t>
                          </m:r>
                        </m:e>
                        <m:sub>
                          <m:r>
                            <a:rPr lang="en-CA" sz="2200" b="0" i="1" smtClean="0">
                              <a:solidFill>
                                <a:schemeClr val="tx1"/>
                              </a:solidFill>
                              <a:latin typeface="Cambria Math" panose="02040503050406030204" pitchFamily="18" charset="0"/>
                              <a:cs typeface="Times New Roman" panose="02020603050405020304" pitchFamily="18" charset="0"/>
                            </a:rPr>
                            <m:t>𝑖</m:t>
                          </m:r>
                          <m:r>
                            <a:rPr lang="en-CA" sz="2200" b="0" i="1" smtClean="0">
                              <a:solidFill>
                                <a:schemeClr val="tx1"/>
                              </a:solidFill>
                              <a:latin typeface="Cambria Math" panose="02040503050406030204" pitchFamily="18" charset="0"/>
                              <a:cs typeface="Times New Roman" panose="02020603050405020304" pitchFamily="18" charset="0"/>
                            </a:rPr>
                            <m:t>2</m:t>
                          </m:r>
                        </m:sub>
                      </m:sSub>
                      <m:r>
                        <a:rPr lang="en-CA" sz="2200" b="0" i="1" smtClean="0">
                          <a:solidFill>
                            <a:schemeClr val="tx1"/>
                          </a:solidFill>
                          <a:latin typeface="Cambria Math" panose="02040503050406030204" pitchFamily="18" charset="0"/>
                          <a:cs typeface="Times New Roman" panose="02020603050405020304" pitchFamily="18" charset="0"/>
                        </a:rPr>
                        <m:t>,</m:t>
                      </m:r>
                      <m:sSub>
                        <m:sSubPr>
                          <m:ctrlPr>
                            <a:rPr lang="en-CA" sz="2200" b="0" i="1" smtClean="0">
                              <a:solidFill>
                                <a:schemeClr val="tx1"/>
                              </a:solidFill>
                              <a:latin typeface="Cambria Math" panose="02040503050406030204" pitchFamily="18" charset="0"/>
                              <a:cs typeface="Times New Roman" panose="02020603050405020304" pitchFamily="18" charset="0"/>
                            </a:rPr>
                          </m:ctrlPr>
                        </m:sSubPr>
                        <m:e>
                          <m:r>
                            <a:rPr lang="en-CA" sz="2200" b="0" i="1" smtClean="0">
                              <a:solidFill>
                                <a:schemeClr val="tx1"/>
                              </a:solidFill>
                              <a:latin typeface="Cambria Math" panose="02040503050406030204" pitchFamily="18" charset="0"/>
                              <a:cs typeface="Times New Roman" panose="02020603050405020304" pitchFamily="18" charset="0"/>
                            </a:rPr>
                            <m:t>𝑑</m:t>
                          </m:r>
                        </m:e>
                        <m:sub>
                          <m:r>
                            <a:rPr lang="en-CA" sz="2200" b="0" i="1" smtClean="0">
                              <a:solidFill>
                                <a:schemeClr val="tx1"/>
                              </a:solidFill>
                              <a:latin typeface="Cambria Math" panose="02040503050406030204" pitchFamily="18" charset="0"/>
                              <a:cs typeface="Times New Roman" panose="02020603050405020304" pitchFamily="18" charset="0"/>
                            </a:rPr>
                            <m:t>𝑖</m:t>
                          </m:r>
                          <m:r>
                            <a:rPr lang="en-CA" sz="2200" b="0" i="1" smtClean="0">
                              <a:solidFill>
                                <a:schemeClr val="tx1"/>
                              </a:solidFill>
                              <a:latin typeface="Cambria Math" panose="02040503050406030204" pitchFamily="18" charset="0"/>
                              <a:cs typeface="Times New Roman" panose="02020603050405020304" pitchFamily="18" charset="0"/>
                            </a:rPr>
                            <m:t>3</m:t>
                          </m:r>
                        </m:sub>
                      </m:sSub>
                      <m:r>
                        <a:rPr lang="en-CA" sz="2200" b="0" i="1" smtClean="0">
                          <a:solidFill>
                            <a:schemeClr val="tx1"/>
                          </a:solidFill>
                          <a:latin typeface="Cambria Math" panose="02040503050406030204" pitchFamily="18" charset="0"/>
                          <a:cs typeface="Times New Roman" panose="02020603050405020304" pitchFamily="18" charset="0"/>
                        </a:rPr>
                        <m:t>,</m:t>
                      </m:r>
                      <m:sSub>
                        <m:sSubPr>
                          <m:ctrlPr>
                            <a:rPr lang="en-CA" sz="2200" b="0" i="1" smtClean="0">
                              <a:solidFill>
                                <a:schemeClr val="tx1"/>
                              </a:solidFill>
                              <a:latin typeface="Cambria Math" panose="02040503050406030204" pitchFamily="18" charset="0"/>
                              <a:cs typeface="Times New Roman" panose="02020603050405020304" pitchFamily="18" charset="0"/>
                            </a:rPr>
                          </m:ctrlPr>
                        </m:sSubPr>
                        <m:e>
                          <m:r>
                            <a:rPr lang="en-CA" sz="2200" b="0" i="1" smtClean="0">
                              <a:solidFill>
                                <a:schemeClr val="tx1"/>
                              </a:solidFill>
                              <a:latin typeface="Cambria Math" panose="02040503050406030204" pitchFamily="18" charset="0"/>
                              <a:cs typeface="Times New Roman" panose="02020603050405020304" pitchFamily="18" charset="0"/>
                            </a:rPr>
                            <m:t>𝑓</m:t>
                          </m:r>
                        </m:e>
                        <m:sub>
                          <m:r>
                            <a:rPr lang="en-CA" sz="2200" b="0" i="1" smtClean="0">
                              <a:solidFill>
                                <a:schemeClr val="tx1"/>
                              </a:solidFill>
                              <a:latin typeface="Cambria Math" panose="02040503050406030204" pitchFamily="18" charset="0"/>
                              <a:cs typeface="Times New Roman" panose="02020603050405020304" pitchFamily="18" charset="0"/>
                            </a:rPr>
                            <m:t>2</m:t>
                          </m:r>
                          <m:r>
                            <a:rPr lang="en-CA" sz="2200" b="0" i="1" smtClean="0">
                              <a:solidFill>
                                <a:schemeClr val="tx1"/>
                              </a:solidFill>
                              <a:latin typeface="Cambria Math" panose="02040503050406030204" pitchFamily="18" charset="0"/>
                              <a:cs typeface="Times New Roman" panose="02020603050405020304" pitchFamily="18" charset="0"/>
                            </a:rPr>
                            <m:t>𝑡</m:t>
                          </m:r>
                        </m:sub>
                      </m:sSub>
                      <m:r>
                        <a:rPr lang="en-CA" sz="2200" b="0" i="1" smtClean="0">
                          <a:solidFill>
                            <a:schemeClr val="tx1"/>
                          </a:solidFill>
                          <a:latin typeface="Cambria Math" panose="02040503050406030204" pitchFamily="18" charset="0"/>
                          <a:cs typeface="Times New Roman" panose="02020603050405020304" pitchFamily="18" charset="0"/>
                        </a:rPr>
                        <m:t>, </m:t>
                      </m:r>
                      <m:sSub>
                        <m:sSubPr>
                          <m:ctrlPr>
                            <a:rPr lang="en-CA" sz="2200" b="0" i="1" smtClean="0">
                              <a:solidFill>
                                <a:schemeClr val="tx1"/>
                              </a:solidFill>
                              <a:latin typeface="Cambria Math" panose="02040503050406030204" pitchFamily="18" charset="0"/>
                              <a:cs typeface="Times New Roman" panose="02020603050405020304" pitchFamily="18" charset="0"/>
                            </a:rPr>
                          </m:ctrlPr>
                        </m:sSubPr>
                        <m:e>
                          <m:r>
                            <a:rPr lang="en-CA" sz="2200" b="0" i="1" smtClean="0">
                              <a:solidFill>
                                <a:schemeClr val="tx1"/>
                              </a:solidFill>
                              <a:latin typeface="Cambria Math" panose="02040503050406030204" pitchFamily="18" charset="0"/>
                              <a:cs typeface="Times New Roman" panose="02020603050405020304" pitchFamily="18" charset="0"/>
                            </a:rPr>
                            <m:t>𝑓</m:t>
                          </m:r>
                        </m:e>
                        <m:sub>
                          <m:r>
                            <a:rPr lang="en-CA" sz="2200" b="0" i="1" smtClean="0">
                              <a:solidFill>
                                <a:schemeClr val="tx1"/>
                              </a:solidFill>
                              <a:latin typeface="Cambria Math" panose="02040503050406030204" pitchFamily="18" charset="0"/>
                              <a:cs typeface="Times New Roman" panose="02020603050405020304" pitchFamily="18" charset="0"/>
                            </a:rPr>
                            <m:t>3</m:t>
                          </m:r>
                          <m:r>
                            <a:rPr lang="en-CA" sz="2200" b="0" i="1" smtClean="0">
                              <a:solidFill>
                                <a:schemeClr val="tx1"/>
                              </a:solidFill>
                              <a:latin typeface="Cambria Math" panose="02040503050406030204" pitchFamily="18" charset="0"/>
                              <a:cs typeface="Times New Roman" panose="02020603050405020304" pitchFamily="18" charset="0"/>
                            </a:rPr>
                            <m:t>𝑡</m:t>
                          </m:r>
                        </m:sub>
                      </m:sSub>
                      <m:r>
                        <a:rPr lang="en-CA" sz="2200" b="0" i="1" smtClean="0">
                          <a:solidFill>
                            <a:schemeClr val="tx1"/>
                          </a:solidFill>
                          <a:latin typeface="Cambria Math" panose="02040503050406030204" pitchFamily="18" charset="0"/>
                          <a:cs typeface="Times New Roman" panose="02020603050405020304" pitchFamily="18" charset="0"/>
                        </a:rPr>
                        <m:t>, </m:t>
                      </m:r>
                      <m:sSub>
                        <m:sSubPr>
                          <m:ctrlPr>
                            <a:rPr lang="en-CA" sz="2200" b="0" i="1" smtClean="0">
                              <a:solidFill>
                                <a:schemeClr val="tx1"/>
                              </a:solidFill>
                              <a:latin typeface="Cambria Math" panose="02040503050406030204" pitchFamily="18" charset="0"/>
                              <a:cs typeface="Times New Roman" panose="02020603050405020304" pitchFamily="18" charset="0"/>
                            </a:rPr>
                          </m:ctrlPr>
                        </m:sSubPr>
                        <m:e>
                          <m:r>
                            <a:rPr lang="en-CA" sz="2200" b="0" i="1" smtClean="0">
                              <a:solidFill>
                                <a:schemeClr val="tx1"/>
                              </a:solidFill>
                              <a:latin typeface="Cambria Math" panose="02040503050406030204" pitchFamily="18" charset="0"/>
                              <a:cs typeface="Times New Roman" panose="02020603050405020304" pitchFamily="18" charset="0"/>
                            </a:rPr>
                            <m:t>𝑑</m:t>
                          </m:r>
                        </m:e>
                        <m:sub>
                          <m:r>
                            <a:rPr lang="en-CA" sz="2200" b="0" i="1" smtClean="0">
                              <a:solidFill>
                                <a:schemeClr val="tx1"/>
                              </a:solidFill>
                              <a:latin typeface="Cambria Math" panose="02040503050406030204" pitchFamily="18" charset="0"/>
                              <a:cs typeface="Times New Roman" panose="02020603050405020304" pitchFamily="18" charset="0"/>
                            </a:rPr>
                            <m:t>𝑖</m:t>
                          </m:r>
                          <m:r>
                            <a:rPr lang="en-CA" sz="2200" b="0" i="1" smtClean="0">
                              <a:solidFill>
                                <a:schemeClr val="tx1"/>
                              </a:solidFill>
                              <a:latin typeface="Cambria Math" panose="02040503050406030204" pitchFamily="18" charset="0"/>
                              <a:cs typeface="Times New Roman" panose="02020603050405020304" pitchFamily="18" charset="0"/>
                            </a:rPr>
                            <m:t>2</m:t>
                          </m:r>
                        </m:sub>
                      </m:sSub>
                      <m:r>
                        <a:rPr lang="en-CA" sz="2200" b="0" i="1" smtClean="0">
                          <a:solidFill>
                            <a:schemeClr val="tx1"/>
                          </a:solidFill>
                          <a:latin typeface="Cambria Math" panose="02040503050406030204" pitchFamily="18" charset="0"/>
                          <a:cs typeface="Times New Roman" panose="02020603050405020304" pitchFamily="18" charset="0"/>
                        </a:rPr>
                        <m:t>×</m:t>
                      </m:r>
                      <m:sSub>
                        <m:sSubPr>
                          <m:ctrlPr>
                            <a:rPr lang="en-CA" sz="2200" b="0" i="1" smtClean="0">
                              <a:solidFill>
                                <a:schemeClr val="tx1"/>
                              </a:solidFill>
                              <a:latin typeface="Cambria Math" panose="02040503050406030204" pitchFamily="18" charset="0"/>
                              <a:cs typeface="Times New Roman" panose="02020603050405020304" pitchFamily="18" charset="0"/>
                            </a:rPr>
                          </m:ctrlPr>
                        </m:sSubPr>
                        <m:e>
                          <m:r>
                            <a:rPr lang="en-CA" sz="2200" b="0" i="1" smtClean="0">
                              <a:solidFill>
                                <a:schemeClr val="tx1"/>
                              </a:solidFill>
                              <a:latin typeface="Cambria Math" panose="02040503050406030204" pitchFamily="18" charset="0"/>
                              <a:cs typeface="Times New Roman" panose="02020603050405020304" pitchFamily="18" charset="0"/>
                            </a:rPr>
                            <m:t>𝑓</m:t>
                          </m:r>
                        </m:e>
                        <m:sub>
                          <m:r>
                            <a:rPr lang="en-CA" sz="2200" b="0" i="1" smtClean="0">
                              <a:solidFill>
                                <a:schemeClr val="tx1"/>
                              </a:solidFill>
                              <a:latin typeface="Cambria Math" panose="02040503050406030204" pitchFamily="18" charset="0"/>
                              <a:cs typeface="Times New Roman" panose="02020603050405020304" pitchFamily="18" charset="0"/>
                            </a:rPr>
                            <m:t>2</m:t>
                          </m:r>
                          <m:r>
                            <a:rPr lang="en-CA" sz="2200" b="0" i="1" smtClean="0">
                              <a:solidFill>
                                <a:schemeClr val="tx1"/>
                              </a:solidFill>
                              <a:latin typeface="Cambria Math" panose="02040503050406030204" pitchFamily="18" charset="0"/>
                              <a:cs typeface="Times New Roman" panose="02020603050405020304" pitchFamily="18" charset="0"/>
                            </a:rPr>
                            <m:t>𝑡</m:t>
                          </m:r>
                        </m:sub>
                      </m:sSub>
                      <m:r>
                        <a:rPr lang="en-CA" sz="2200" b="0" i="1" smtClean="0">
                          <a:solidFill>
                            <a:schemeClr val="tx1"/>
                          </a:solidFill>
                          <a:latin typeface="Cambria Math" panose="02040503050406030204" pitchFamily="18" charset="0"/>
                          <a:cs typeface="Times New Roman" panose="02020603050405020304" pitchFamily="18" charset="0"/>
                        </a:rPr>
                        <m:t>, </m:t>
                      </m:r>
                      <m:sSub>
                        <m:sSubPr>
                          <m:ctrlPr>
                            <a:rPr lang="en-CA" sz="2200" b="0" i="1" smtClean="0">
                              <a:solidFill>
                                <a:schemeClr val="tx1"/>
                              </a:solidFill>
                              <a:latin typeface="Cambria Math" panose="02040503050406030204" pitchFamily="18" charset="0"/>
                              <a:cs typeface="Times New Roman" panose="02020603050405020304" pitchFamily="18" charset="0"/>
                            </a:rPr>
                          </m:ctrlPr>
                        </m:sSubPr>
                        <m:e>
                          <m:r>
                            <a:rPr lang="en-CA" sz="2200" b="0" i="1" smtClean="0">
                              <a:solidFill>
                                <a:schemeClr val="tx1"/>
                              </a:solidFill>
                              <a:latin typeface="Cambria Math" panose="02040503050406030204" pitchFamily="18" charset="0"/>
                              <a:cs typeface="Times New Roman" panose="02020603050405020304" pitchFamily="18" charset="0"/>
                            </a:rPr>
                            <m:t>𝑑</m:t>
                          </m:r>
                        </m:e>
                        <m:sub>
                          <m:r>
                            <a:rPr lang="en-CA" sz="2200" b="0" i="1" smtClean="0">
                              <a:solidFill>
                                <a:schemeClr val="tx1"/>
                              </a:solidFill>
                              <a:latin typeface="Cambria Math" panose="02040503050406030204" pitchFamily="18" charset="0"/>
                              <a:cs typeface="Times New Roman" panose="02020603050405020304" pitchFamily="18" charset="0"/>
                            </a:rPr>
                            <m:t>𝑖</m:t>
                          </m:r>
                          <m:r>
                            <a:rPr lang="en-CA" sz="2200" b="0" i="1" smtClean="0">
                              <a:solidFill>
                                <a:schemeClr val="tx1"/>
                              </a:solidFill>
                              <a:latin typeface="Cambria Math" panose="02040503050406030204" pitchFamily="18" charset="0"/>
                              <a:cs typeface="Times New Roman" panose="02020603050405020304" pitchFamily="18" charset="0"/>
                            </a:rPr>
                            <m:t>2</m:t>
                          </m:r>
                        </m:sub>
                      </m:sSub>
                      <m:r>
                        <a:rPr lang="en-CA" sz="2200" b="0" i="1" smtClean="0">
                          <a:solidFill>
                            <a:schemeClr val="tx1"/>
                          </a:solidFill>
                          <a:latin typeface="Cambria Math" panose="02040503050406030204" pitchFamily="18" charset="0"/>
                          <a:cs typeface="Times New Roman" panose="02020603050405020304" pitchFamily="18" charset="0"/>
                        </a:rPr>
                        <m:t>×</m:t>
                      </m:r>
                      <m:sSub>
                        <m:sSubPr>
                          <m:ctrlPr>
                            <a:rPr lang="en-CA" sz="2200" b="0" i="1" smtClean="0">
                              <a:solidFill>
                                <a:schemeClr val="tx1"/>
                              </a:solidFill>
                              <a:latin typeface="Cambria Math" panose="02040503050406030204" pitchFamily="18" charset="0"/>
                              <a:cs typeface="Times New Roman" panose="02020603050405020304" pitchFamily="18" charset="0"/>
                            </a:rPr>
                          </m:ctrlPr>
                        </m:sSubPr>
                        <m:e>
                          <m:r>
                            <a:rPr lang="en-CA" sz="2200" b="0" i="1" smtClean="0">
                              <a:solidFill>
                                <a:schemeClr val="tx1"/>
                              </a:solidFill>
                              <a:latin typeface="Cambria Math" panose="02040503050406030204" pitchFamily="18" charset="0"/>
                              <a:cs typeface="Times New Roman" panose="02020603050405020304" pitchFamily="18" charset="0"/>
                            </a:rPr>
                            <m:t>𝑓</m:t>
                          </m:r>
                        </m:e>
                        <m:sub>
                          <m:r>
                            <a:rPr lang="en-CA" sz="2200" b="0" i="1" smtClean="0">
                              <a:solidFill>
                                <a:schemeClr val="tx1"/>
                              </a:solidFill>
                              <a:latin typeface="Cambria Math" panose="02040503050406030204" pitchFamily="18" charset="0"/>
                              <a:cs typeface="Times New Roman" panose="02020603050405020304" pitchFamily="18" charset="0"/>
                            </a:rPr>
                            <m:t>3</m:t>
                          </m:r>
                          <m:r>
                            <a:rPr lang="en-CA" sz="2200" b="0" i="1" smtClean="0">
                              <a:solidFill>
                                <a:schemeClr val="tx1"/>
                              </a:solidFill>
                              <a:latin typeface="Cambria Math" panose="02040503050406030204" pitchFamily="18" charset="0"/>
                              <a:cs typeface="Times New Roman" panose="02020603050405020304" pitchFamily="18" charset="0"/>
                            </a:rPr>
                            <m:t>𝑡</m:t>
                          </m:r>
                        </m:sub>
                      </m:sSub>
                      <m:r>
                        <a:rPr lang="en-CA" sz="2200" b="0" i="1" smtClean="0">
                          <a:solidFill>
                            <a:schemeClr val="tx1"/>
                          </a:solidFill>
                          <a:latin typeface="Cambria Math" panose="02040503050406030204" pitchFamily="18" charset="0"/>
                          <a:cs typeface="Times New Roman" panose="02020603050405020304" pitchFamily="18" charset="0"/>
                        </a:rPr>
                        <m:t>, </m:t>
                      </m:r>
                      <m:sSub>
                        <m:sSubPr>
                          <m:ctrlPr>
                            <a:rPr lang="en-CA" sz="2200" b="0" i="1" smtClean="0">
                              <a:solidFill>
                                <a:schemeClr val="tx1"/>
                              </a:solidFill>
                              <a:latin typeface="Cambria Math" panose="02040503050406030204" pitchFamily="18" charset="0"/>
                              <a:cs typeface="Times New Roman" panose="02020603050405020304" pitchFamily="18" charset="0"/>
                            </a:rPr>
                          </m:ctrlPr>
                        </m:sSubPr>
                        <m:e>
                          <m:r>
                            <a:rPr lang="en-CA" sz="2200" b="0" i="1" smtClean="0">
                              <a:solidFill>
                                <a:schemeClr val="tx1"/>
                              </a:solidFill>
                              <a:latin typeface="Cambria Math" panose="02040503050406030204" pitchFamily="18" charset="0"/>
                              <a:cs typeface="Times New Roman" panose="02020603050405020304" pitchFamily="18" charset="0"/>
                            </a:rPr>
                            <m:t>𝑑</m:t>
                          </m:r>
                        </m:e>
                        <m:sub>
                          <m:r>
                            <a:rPr lang="en-CA" sz="2200" b="0" i="1" smtClean="0">
                              <a:solidFill>
                                <a:schemeClr val="tx1"/>
                              </a:solidFill>
                              <a:latin typeface="Cambria Math" panose="02040503050406030204" pitchFamily="18" charset="0"/>
                              <a:cs typeface="Times New Roman" panose="02020603050405020304" pitchFamily="18" charset="0"/>
                            </a:rPr>
                            <m:t>𝑖</m:t>
                          </m:r>
                          <m:r>
                            <a:rPr lang="en-CA" sz="2200" b="0" i="1" smtClean="0">
                              <a:solidFill>
                                <a:schemeClr val="tx1"/>
                              </a:solidFill>
                              <a:latin typeface="Cambria Math" panose="02040503050406030204" pitchFamily="18" charset="0"/>
                              <a:cs typeface="Times New Roman" panose="02020603050405020304" pitchFamily="18" charset="0"/>
                            </a:rPr>
                            <m:t>3</m:t>
                          </m:r>
                        </m:sub>
                      </m:sSub>
                      <m:r>
                        <a:rPr lang="en-CA" sz="2200" b="0" i="1" smtClean="0">
                          <a:solidFill>
                            <a:schemeClr val="tx1"/>
                          </a:solidFill>
                          <a:latin typeface="Cambria Math" panose="02040503050406030204" pitchFamily="18" charset="0"/>
                          <a:cs typeface="Times New Roman" panose="02020603050405020304" pitchFamily="18" charset="0"/>
                        </a:rPr>
                        <m:t>×</m:t>
                      </m:r>
                      <m:sSub>
                        <m:sSubPr>
                          <m:ctrlPr>
                            <a:rPr lang="en-CA" sz="2200" b="0" i="1" smtClean="0">
                              <a:solidFill>
                                <a:schemeClr val="tx1"/>
                              </a:solidFill>
                              <a:latin typeface="Cambria Math" panose="02040503050406030204" pitchFamily="18" charset="0"/>
                              <a:cs typeface="Times New Roman" panose="02020603050405020304" pitchFamily="18" charset="0"/>
                            </a:rPr>
                          </m:ctrlPr>
                        </m:sSubPr>
                        <m:e>
                          <m:r>
                            <a:rPr lang="en-CA" sz="2200" b="0" i="1" smtClean="0">
                              <a:solidFill>
                                <a:schemeClr val="tx1"/>
                              </a:solidFill>
                              <a:latin typeface="Cambria Math" panose="02040503050406030204" pitchFamily="18" charset="0"/>
                              <a:cs typeface="Times New Roman" panose="02020603050405020304" pitchFamily="18" charset="0"/>
                            </a:rPr>
                            <m:t>𝑓</m:t>
                          </m:r>
                        </m:e>
                        <m:sub>
                          <m:r>
                            <a:rPr lang="en-CA" sz="2200" b="0" i="1" smtClean="0">
                              <a:solidFill>
                                <a:schemeClr val="tx1"/>
                              </a:solidFill>
                              <a:latin typeface="Cambria Math" panose="02040503050406030204" pitchFamily="18" charset="0"/>
                              <a:cs typeface="Times New Roman" panose="02020603050405020304" pitchFamily="18" charset="0"/>
                            </a:rPr>
                            <m:t>3</m:t>
                          </m:r>
                          <m:r>
                            <a:rPr lang="en-CA" sz="2200" b="0" i="1" smtClean="0">
                              <a:solidFill>
                                <a:schemeClr val="tx1"/>
                              </a:solidFill>
                              <a:latin typeface="Cambria Math" panose="02040503050406030204" pitchFamily="18" charset="0"/>
                              <a:cs typeface="Times New Roman" panose="02020603050405020304" pitchFamily="18" charset="0"/>
                            </a:rPr>
                            <m:t>𝑡</m:t>
                          </m:r>
                        </m:sub>
                      </m:sSub>
                      <m:r>
                        <m:rPr>
                          <m:lit/>
                        </m:rPr>
                        <a:rPr lang="en-CA" sz="2200" b="0" i="1" smtClean="0">
                          <a:solidFill>
                            <a:schemeClr val="tx1"/>
                          </a:solidFill>
                          <a:latin typeface="Cambria Math" panose="02040503050406030204" pitchFamily="18" charset="0"/>
                          <a:cs typeface="Times New Roman" panose="02020603050405020304" pitchFamily="18" charset="0"/>
                        </a:rPr>
                        <m:t>}</m:t>
                      </m:r>
                    </m:oMath>
                  </m:oMathPara>
                </a14:m>
                <a:endParaRPr lang="en-US" sz="2200" dirty="0">
                  <a:solidFill>
                    <a:schemeClr val="tx1"/>
                  </a:solidFill>
                  <a:cs typeface="Times New Roman" panose="02020603050405020304" pitchFamily="18" charset="0"/>
                </a:endParaRPr>
              </a:p>
              <a:p>
                <a:pPr lvl="2"/>
                <a:endParaRPr lang="en-US" sz="2000" dirty="0">
                  <a:solidFill>
                    <a:schemeClr val="tx1"/>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066800"/>
                <a:ext cx="10820400" cy="5141388"/>
              </a:xfrm>
              <a:blipFill>
                <a:blip r:embed="rId3"/>
                <a:stretch>
                  <a:fillRect t="-1423"/>
                </a:stretch>
              </a:blipFill>
            </p:spPr>
            <p:txBody>
              <a:bodyPr/>
              <a:lstStyle/>
              <a:p>
                <a:r>
                  <a:rPr lang="en-CA">
                    <a:noFill/>
                  </a:rPr>
                  <a:t> </a:t>
                </a:r>
              </a:p>
            </p:txBody>
          </p:sp>
        </mc:Fallback>
      </mc:AlternateContent>
    </p:spTree>
    <p:extLst>
      <p:ext uri="{BB962C8B-B14F-4D97-AF65-F5344CB8AC3E}">
        <p14:creationId xmlns:p14="http://schemas.microsoft.com/office/powerpoint/2010/main" val="492249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Some (More) Intuition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066800"/>
                <a:ext cx="10820400" cy="5141388"/>
              </a:xfrm>
            </p:spPr>
            <p:txBody>
              <a:bodyPr>
                <a:noAutofit/>
              </a:bodyPr>
              <a:lstStyle/>
              <a:p>
                <a:pPr lvl="1"/>
                <a:r>
                  <a:rPr lang="en-CA" sz="2200" dirty="0">
                    <a:solidFill>
                      <a:schemeClr val="tx1"/>
                    </a:solidFill>
                    <a:cs typeface="Times New Roman" panose="02020603050405020304" pitchFamily="18" charset="0"/>
                  </a:rPr>
                  <a:t>Consider a “simple” example with </a:t>
                </a:r>
                <a14:m>
                  <m:oMath xmlns:m="http://schemas.openxmlformats.org/officeDocument/2006/math">
                    <m:r>
                      <a:rPr lang="en-CA" sz="2200" b="0" i="1" smtClean="0">
                        <a:solidFill>
                          <a:schemeClr val="tx1"/>
                        </a:solidFill>
                        <a:latin typeface="Cambria Math" panose="02040503050406030204" pitchFamily="18" charset="0"/>
                        <a:cs typeface="Times New Roman" panose="02020603050405020304" pitchFamily="18" charset="0"/>
                      </a:rPr>
                      <m:t>𝑇</m:t>
                    </m:r>
                    <m:r>
                      <a:rPr lang="en-CA" sz="2200" b="0" i="1" smtClean="0">
                        <a:solidFill>
                          <a:schemeClr val="tx1"/>
                        </a:solidFill>
                        <a:latin typeface="Cambria Math" panose="02040503050406030204" pitchFamily="18" charset="0"/>
                        <a:cs typeface="Times New Roman" panose="02020603050405020304" pitchFamily="18" charset="0"/>
                      </a:rPr>
                      <m:t>=3</m:t>
                    </m:r>
                  </m:oMath>
                </a14:m>
                <a:endParaRPr lang="en-CA" sz="2200" dirty="0">
                  <a:solidFill>
                    <a:schemeClr val="tx1"/>
                  </a:solidFill>
                  <a:cs typeface="Times New Roman" panose="02020603050405020304" pitchFamily="18" charset="0"/>
                </a:endParaRPr>
              </a:p>
              <a:p>
                <a:pPr lvl="2"/>
                <a:r>
                  <a:rPr lang="en-CA" sz="2000" dirty="0">
                    <a:solidFill>
                      <a:schemeClr val="tx1"/>
                    </a:solidFill>
                    <a:cs typeface="Times New Roman" panose="02020603050405020304" pitchFamily="18" charset="0"/>
                  </a:rPr>
                  <a:t>In period 1, nothing happens (pre-treatment) </a:t>
                </a:r>
              </a:p>
              <a:p>
                <a:pPr lvl="2"/>
                <a:r>
                  <a:rPr lang="en-CA" sz="2000" dirty="0">
                    <a:solidFill>
                      <a:schemeClr val="tx1"/>
                    </a:solidFill>
                    <a:cs typeface="Times New Roman" panose="02020603050405020304" pitchFamily="18" charset="0"/>
                  </a:rPr>
                  <a:t>Cohort </a:t>
                </a:r>
                <a14:m>
                  <m:oMath xmlns:m="http://schemas.openxmlformats.org/officeDocument/2006/math">
                    <m:sSub>
                      <m:sSubPr>
                        <m:ctrlPr>
                          <a:rPr lang="en-CA" sz="2000" b="0" i="1" smtClean="0">
                            <a:solidFill>
                              <a:schemeClr val="tx1"/>
                            </a:solidFill>
                            <a:latin typeface="Cambria Math" panose="02040503050406030204" pitchFamily="18" charset="0"/>
                            <a:cs typeface="Times New Roman" panose="02020603050405020304" pitchFamily="18" charset="0"/>
                          </a:rPr>
                        </m:ctrlPr>
                      </m:sSubPr>
                      <m:e>
                        <m:r>
                          <a:rPr lang="en-CA" sz="2000" b="0" i="1" smtClean="0">
                            <a:solidFill>
                              <a:schemeClr val="tx1"/>
                            </a:solidFill>
                            <a:latin typeface="Cambria Math" panose="02040503050406030204" pitchFamily="18" charset="0"/>
                            <a:cs typeface="Times New Roman" panose="02020603050405020304" pitchFamily="18" charset="0"/>
                          </a:rPr>
                          <m:t>𝑐</m:t>
                        </m:r>
                      </m:e>
                      <m:sub>
                        <m:r>
                          <a:rPr lang="en-CA" sz="2000" b="0" i="1" smtClean="0">
                            <a:solidFill>
                              <a:schemeClr val="tx1"/>
                            </a:solidFill>
                            <a:latin typeface="Cambria Math" panose="02040503050406030204" pitchFamily="18" charset="0"/>
                            <a:cs typeface="Times New Roman" panose="02020603050405020304" pitchFamily="18" charset="0"/>
                          </a:rPr>
                          <m:t>2</m:t>
                        </m:r>
                      </m:sub>
                    </m:sSub>
                  </m:oMath>
                </a14:m>
                <a:r>
                  <a:rPr lang="en-CA" sz="2000" dirty="0">
                    <a:solidFill>
                      <a:schemeClr val="tx1"/>
                    </a:solidFill>
                    <a:cs typeface="Times New Roman" panose="02020603050405020304" pitchFamily="18" charset="0"/>
                  </a:rPr>
                  <a:t> enters at </a:t>
                </a:r>
                <a14:m>
                  <m:oMath xmlns:m="http://schemas.openxmlformats.org/officeDocument/2006/math">
                    <m:r>
                      <a:rPr lang="en-CA" sz="2000" b="0" i="1" smtClean="0">
                        <a:solidFill>
                          <a:schemeClr val="tx1"/>
                        </a:solidFill>
                        <a:latin typeface="Cambria Math" panose="02040503050406030204" pitchFamily="18" charset="0"/>
                        <a:cs typeface="Times New Roman" panose="02020603050405020304" pitchFamily="18" charset="0"/>
                      </a:rPr>
                      <m:t>𝑇</m:t>
                    </m:r>
                    <m:r>
                      <a:rPr lang="en-CA" sz="2000" b="0" i="1" smtClean="0">
                        <a:solidFill>
                          <a:schemeClr val="tx1"/>
                        </a:solidFill>
                        <a:latin typeface="Cambria Math" panose="02040503050406030204" pitchFamily="18" charset="0"/>
                        <a:cs typeface="Times New Roman" panose="02020603050405020304" pitchFamily="18" charset="0"/>
                      </a:rPr>
                      <m:t>=2</m:t>
                    </m:r>
                  </m:oMath>
                </a14:m>
                <a:r>
                  <a:rPr lang="en-CA" sz="2000" dirty="0">
                    <a:solidFill>
                      <a:schemeClr val="tx1"/>
                    </a:solidFill>
                    <a:cs typeface="Times New Roman" panose="02020603050405020304" pitchFamily="18" charset="0"/>
                  </a:rPr>
                  <a:t> </a:t>
                </a:r>
              </a:p>
              <a:p>
                <a:pPr lvl="2"/>
                <a:r>
                  <a:rPr lang="en-CA" sz="2000" dirty="0">
                    <a:solidFill>
                      <a:schemeClr val="tx1"/>
                    </a:solidFill>
                    <a:cs typeface="Times New Roman" panose="02020603050405020304" pitchFamily="18" charset="0"/>
                  </a:rPr>
                  <a:t>Cohort </a:t>
                </a:r>
                <a14:m>
                  <m:oMath xmlns:m="http://schemas.openxmlformats.org/officeDocument/2006/math">
                    <m:sSub>
                      <m:sSubPr>
                        <m:ctrlPr>
                          <a:rPr lang="en-CA" sz="2000" b="0" i="1" smtClean="0">
                            <a:solidFill>
                              <a:schemeClr val="tx1"/>
                            </a:solidFill>
                            <a:latin typeface="Cambria Math" panose="02040503050406030204" pitchFamily="18" charset="0"/>
                            <a:cs typeface="Times New Roman" panose="02020603050405020304" pitchFamily="18" charset="0"/>
                          </a:rPr>
                        </m:ctrlPr>
                      </m:sSubPr>
                      <m:e>
                        <m:r>
                          <a:rPr lang="en-CA" sz="2000" b="0" i="1" smtClean="0">
                            <a:solidFill>
                              <a:schemeClr val="tx1"/>
                            </a:solidFill>
                            <a:latin typeface="Cambria Math" panose="02040503050406030204" pitchFamily="18" charset="0"/>
                            <a:cs typeface="Times New Roman" panose="02020603050405020304" pitchFamily="18" charset="0"/>
                          </a:rPr>
                          <m:t>𝑐</m:t>
                        </m:r>
                      </m:e>
                      <m:sub>
                        <m:r>
                          <a:rPr lang="en-CA" sz="2000" b="0" i="1" smtClean="0">
                            <a:solidFill>
                              <a:schemeClr val="tx1"/>
                            </a:solidFill>
                            <a:latin typeface="Cambria Math" panose="02040503050406030204" pitchFamily="18" charset="0"/>
                            <a:cs typeface="Times New Roman" panose="02020603050405020304" pitchFamily="18" charset="0"/>
                          </a:rPr>
                          <m:t>3</m:t>
                        </m:r>
                      </m:sub>
                    </m:sSub>
                  </m:oMath>
                </a14:m>
                <a:r>
                  <a:rPr lang="en-CA" sz="2000" dirty="0">
                    <a:solidFill>
                      <a:schemeClr val="tx1"/>
                    </a:solidFill>
                    <a:cs typeface="Times New Roman" panose="02020603050405020304" pitchFamily="18" charset="0"/>
                  </a:rPr>
                  <a:t> enters at </a:t>
                </a:r>
                <a14:m>
                  <m:oMath xmlns:m="http://schemas.openxmlformats.org/officeDocument/2006/math">
                    <m:r>
                      <a:rPr lang="en-CA" sz="2000" b="0" i="1" smtClean="0">
                        <a:solidFill>
                          <a:schemeClr val="tx1"/>
                        </a:solidFill>
                        <a:latin typeface="Cambria Math" panose="02040503050406030204" pitchFamily="18" charset="0"/>
                        <a:cs typeface="Times New Roman" panose="02020603050405020304" pitchFamily="18" charset="0"/>
                      </a:rPr>
                      <m:t>𝑇</m:t>
                    </m:r>
                    <m:r>
                      <a:rPr lang="en-CA" sz="2000" b="0" i="1" smtClean="0">
                        <a:solidFill>
                          <a:schemeClr val="tx1"/>
                        </a:solidFill>
                        <a:latin typeface="Cambria Math" panose="02040503050406030204" pitchFamily="18" charset="0"/>
                        <a:cs typeface="Times New Roman" panose="02020603050405020304" pitchFamily="18" charset="0"/>
                      </a:rPr>
                      <m:t>=3</m:t>
                    </m:r>
                  </m:oMath>
                </a14:m>
                <a:endParaRPr lang="en-CA" sz="2000" dirty="0">
                  <a:solidFill>
                    <a:schemeClr val="tx1"/>
                  </a:solidFill>
                  <a:cs typeface="Times New Roman" panose="02020603050405020304" pitchFamily="18" charset="0"/>
                </a:endParaRPr>
              </a:p>
              <a:p>
                <a:pPr lvl="1"/>
                <a:r>
                  <a:rPr lang="en-CA" sz="2200" dirty="0">
                    <a:solidFill>
                      <a:schemeClr val="tx1"/>
                    </a:solidFill>
                    <a:cs typeface="Times New Roman" panose="02020603050405020304" pitchFamily="18" charset="0"/>
                  </a:rPr>
                  <a:t>Then there are 3 </a:t>
                </a:r>
                <a:r>
                  <a:rPr lang="en-CA" sz="2200" b="1" dirty="0">
                    <a:solidFill>
                      <a:schemeClr val="tx1"/>
                    </a:solidFill>
                    <a:cs typeface="Times New Roman" panose="02020603050405020304" pitchFamily="18" charset="0"/>
                  </a:rPr>
                  <a:t>treatment effects </a:t>
                </a:r>
                <a:r>
                  <a:rPr lang="en-CA" sz="2200" dirty="0">
                    <a:solidFill>
                      <a:schemeClr val="tx1"/>
                    </a:solidFill>
                    <a:cs typeface="Times New Roman" panose="02020603050405020304" pitchFamily="18" charset="0"/>
                  </a:rPr>
                  <a:t>of interest: </a:t>
                </a:r>
                <a14:m>
                  <m:oMath xmlns:m="http://schemas.openxmlformats.org/officeDocument/2006/math">
                    <m:r>
                      <m:rPr>
                        <m:lit/>
                      </m:rPr>
                      <a:rPr lang="en-CA" sz="2200" b="0" i="1" smtClean="0">
                        <a:solidFill>
                          <a:schemeClr val="tx1"/>
                        </a:solidFill>
                        <a:latin typeface="Cambria Math" panose="02040503050406030204" pitchFamily="18" charset="0"/>
                        <a:cs typeface="Times New Roman" panose="02020603050405020304" pitchFamily="18" charset="0"/>
                      </a:rPr>
                      <m:t>{</m:t>
                    </m:r>
                    <m:sSub>
                      <m:sSubPr>
                        <m:ctrlPr>
                          <a:rPr lang="en-CA" sz="2200" b="0" i="1" smtClean="0">
                            <a:solidFill>
                              <a:schemeClr val="tx1"/>
                            </a:solidFill>
                            <a:latin typeface="Cambria Math" panose="02040503050406030204" pitchFamily="18" charset="0"/>
                            <a:cs typeface="Times New Roman" panose="02020603050405020304" pitchFamily="18" charset="0"/>
                          </a:rPr>
                        </m:ctrlPr>
                      </m:sSubPr>
                      <m:e>
                        <m:r>
                          <a:rPr lang="en-CA" sz="2200" b="0" i="1" smtClean="0">
                            <a:solidFill>
                              <a:schemeClr val="tx1"/>
                            </a:solidFill>
                            <a:latin typeface="Cambria Math" panose="02040503050406030204" pitchFamily="18" charset="0"/>
                            <a:cs typeface="Times New Roman" panose="02020603050405020304" pitchFamily="18" charset="0"/>
                          </a:rPr>
                          <m:t>𝜏</m:t>
                        </m:r>
                      </m:e>
                      <m:sub>
                        <m:r>
                          <a:rPr lang="en-CA" sz="2200" b="0" i="1" smtClean="0">
                            <a:solidFill>
                              <a:schemeClr val="tx1"/>
                            </a:solidFill>
                            <a:latin typeface="Cambria Math" panose="02040503050406030204" pitchFamily="18" charset="0"/>
                            <a:cs typeface="Times New Roman" panose="02020603050405020304" pitchFamily="18" charset="0"/>
                          </a:rPr>
                          <m:t>22</m:t>
                        </m:r>
                      </m:sub>
                    </m:sSub>
                    <m:r>
                      <a:rPr lang="en-CA" sz="2200" b="0" i="1" smtClean="0">
                        <a:solidFill>
                          <a:schemeClr val="tx1"/>
                        </a:solidFill>
                        <a:latin typeface="Cambria Math" panose="02040503050406030204" pitchFamily="18" charset="0"/>
                        <a:cs typeface="Times New Roman" panose="02020603050405020304" pitchFamily="18" charset="0"/>
                      </a:rPr>
                      <m:t>, </m:t>
                    </m:r>
                    <m:sSub>
                      <m:sSubPr>
                        <m:ctrlPr>
                          <a:rPr lang="en-CA" sz="2200" b="0" i="1" smtClean="0">
                            <a:solidFill>
                              <a:schemeClr val="tx1"/>
                            </a:solidFill>
                            <a:latin typeface="Cambria Math" panose="02040503050406030204" pitchFamily="18" charset="0"/>
                            <a:cs typeface="Times New Roman" panose="02020603050405020304" pitchFamily="18" charset="0"/>
                          </a:rPr>
                        </m:ctrlPr>
                      </m:sSubPr>
                      <m:e>
                        <m:r>
                          <a:rPr lang="en-CA" sz="2200" b="0" i="1" smtClean="0">
                            <a:solidFill>
                              <a:schemeClr val="tx1"/>
                            </a:solidFill>
                            <a:latin typeface="Cambria Math" panose="02040503050406030204" pitchFamily="18" charset="0"/>
                            <a:cs typeface="Times New Roman" panose="02020603050405020304" pitchFamily="18" charset="0"/>
                          </a:rPr>
                          <m:t>𝜏</m:t>
                        </m:r>
                      </m:e>
                      <m:sub>
                        <m:r>
                          <a:rPr lang="en-CA" sz="2200" b="0" i="1" smtClean="0">
                            <a:solidFill>
                              <a:schemeClr val="tx1"/>
                            </a:solidFill>
                            <a:latin typeface="Cambria Math" panose="02040503050406030204" pitchFamily="18" charset="0"/>
                            <a:cs typeface="Times New Roman" panose="02020603050405020304" pitchFamily="18" charset="0"/>
                          </a:rPr>
                          <m:t>23</m:t>
                        </m:r>
                      </m:sub>
                    </m:sSub>
                    <m:r>
                      <a:rPr lang="en-CA" sz="2200" b="0" i="1" smtClean="0">
                        <a:solidFill>
                          <a:schemeClr val="tx1"/>
                        </a:solidFill>
                        <a:latin typeface="Cambria Math" panose="02040503050406030204" pitchFamily="18" charset="0"/>
                        <a:cs typeface="Times New Roman" panose="02020603050405020304" pitchFamily="18" charset="0"/>
                      </a:rPr>
                      <m:t>,</m:t>
                    </m:r>
                    <m:sSub>
                      <m:sSubPr>
                        <m:ctrlPr>
                          <a:rPr lang="en-CA" sz="2200" b="0" i="1" smtClean="0">
                            <a:solidFill>
                              <a:schemeClr val="tx1"/>
                            </a:solidFill>
                            <a:latin typeface="Cambria Math" panose="02040503050406030204" pitchFamily="18" charset="0"/>
                            <a:cs typeface="Times New Roman" panose="02020603050405020304" pitchFamily="18" charset="0"/>
                          </a:rPr>
                        </m:ctrlPr>
                      </m:sSubPr>
                      <m:e>
                        <m:r>
                          <a:rPr lang="en-CA" sz="2200" b="0" i="1" smtClean="0">
                            <a:solidFill>
                              <a:schemeClr val="tx1"/>
                            </a:solidFill>
                            <a:latin typeface="Cambria Math" panose="02040503050406030204" pitchFamily="18" charset="0"/>
                            <a:cs typeface="Times New Roman" panose="02020603050405020304" pitchFamily="18" charset="0"/>
                          </a:rPr>
                          <m:t>𝜏</m:t>
                        </m:r>
                      </m:e>
                      <m:sub>
                        <m:r>
                          <a:rPr lang="en-CA" sz="2200" b="0" i="1" smtClean="0">
                            <a:solidFill>
                              <a:schemeClr val="tx1"/>
                            </a:solidFill>
                            <a:latin typeface="Cambria Math" panose="02040503050406030204" pitchFamily="18" charset="0"/>
                            <a:cs typeface="Times New Roman" panose="02020603050405020304" pitchFamily="18" charset="0"/>
                          </a:rPr>
                          <m:t>33</m:t>
                        </m:r>
                      </m:sub>
                    </m:sSub>
                    <m:r>
                      <m:rPr>
                        <m:lit/>
                      </m:rPr>
                      <a:rPr lang="en-CA" sz="2200" b="0" i="1" smtClean="0">
                        <a:solidFill>
                          <a:schemeClr val="tx1"/>
                        </a:solidFill>
                        <a:latin typeface="Cambria Math" panose="02040503050406030204" pitchFamily="18" charset="0"/>
                        <a:cs typeface="Times New Roman" panose="02020603050405020304" pitchFamily="18" charset="0"/>
                      </a:rPr>
                      <m:t>}</m:t>
                    </m:r>
                  </m:oMath>
                </a14:m>
                <a:endParaRPr lang="en-CA" sz="2200" b="0" i="1" dirty="0">
                  <a:solidFill>
                    <a:schemeClr val="tx1"/>
                  </a:solidFill>
                  <a:latin typeface="Cambria Math" panose="02040503050406030204" pitchFamily="18" charset="0"/>
                  <a:cs typeface="Times New Roman" panose="02020603050405020304" pitchFamily="18" charset="0"/>
                </a:endParaRPr>
              </a:p>
              <a:p>
                <a:pPr lvl="1"/>
                <a:r>
                  <a:rPr lang="en-CA" sz="2200" b="0" dirty="0">
                    <a:solidFill>
                      <a:schemeClr val="tx1"/>
                    </a:solidFill>
                    <a:cs typeface="Times New Roman" panose="02020603050405020304" pitchFamily="18" charset="0"/>
                  </a:rPr>
                  <a:t>We can </a:t>
                </a:r>
                <a:r>
                  <a:rPr lang="en-CA" sz="2200" b="0" dirty="0" err="1">
                    <a:solidFill>
                      <a:schemeClr val="tx1"/>
                    </a:solidFill>
                    <a:cs typeface="Times New Roman" panose="02020603050405020304" pitchFamily="18" charset="0"/>
                  </a:rPr>
                  <a:t>reco</a:t>
                </a:r>
                <a:r>
                  <a:rPr lang="en-CA" sz="2200" b="0" dirty="0">
                    <a:solidFill>
                      <a:schemeClr val="tx1"/>
                    </a:solidFill>
                    <a:cs typeface="Times New Roman" panose="02020603050405020304" pitchFamily="18" charset="0"/>
                  </a:rPr>
                  <a:t>ver these based on the regression: </a:t>
                </a:r>
              </a:p>
              <a:p>
                <a:pPr marL="274320" lvl="1" indent="0">
                  <a:buNone/>
                </a:pPr>
                <a14:m>
                  <m:oMathPara xmlns:m="http://schemas.openxmlformats.org/officeDocument/2006/math">
                    <m:oMathParaPr>
                      <m:jc m:val="centerGroup"/>
                    </m:oMathParaPr>
                    <m:oMath xmlns:m="http://schemas.openxmlformats.org/officeDocument/2006/math">
                      <m:sSub>
                        <m:sSubPr>
                          <m:ctrlPr>
                            <a:rPr lang="en-CA" sz="2200" b="0" i="1" smtClean="0">
                              <a:solidFill>
                                <a:schemeClr val="tx1"/>
                              </a:solidFill>
                              <a:latin typeface="Cambria Math" panose="02040503050406030204" pitchFamily="18" charset="0"/>
                              <a:cs typeface="Times New Roman" panose="02020603050405020304" pitchFamily="18" charset="0"/>
                            </a:rPr>
                          </m:ctrlPr>
                        </m:sSubPr>
                        <m:e>
                          <m:r>
                            <a:rPr lang="en-CA" sz="2200" b="0" i="1" smtClean="0">
                              <a:solidFill>
                                <a:schemeClr val="tx1"/>
                              </a:solidFill>
                              <a:latin typeface="Cambria Math" panose="02040503050406030204" pitchFamily="18" charset="0"/>
                              <a:cs typeface="Times New Roman" panose="02020603050405020304" pitchFamily="18" charset="0"/>
                            </a:rPr>
                            <m:t>𝑦</m:t>
                          </m:r>
                        </m:e>
                        <m:sub>
                          <m:r>
                            <a:rPr lang="en-CA" sz="2200" b="0" i="1" smtClean="0">
                              <a:solidFill>
                                <a:schemeClr val="tx1"/>
                              </a:solidFill>
                              <a:latin typeface="Cambria Math" panose="02040503050406030204" pitchFamily="18" charset="0"/>
                              <a:cs typeface="Times New Roman" panose="02020603050405020304" pitchFamily="18" charset="0"/>
                            </a:rPr>
                            <m:t>𝑖𝑡</m:t>
                          </m:r>
                        </m:sub>
                      </m:sSub>
                      <m:r>
                        <a:rPr lang="en-CA" sz="2200" b="0" i="1" smtClean="0">
                          <a:solidFill>
                            <a:schemeClr val="tx1"/>
                          </a:solidFill>
                          <a:latin typeface="Cambria Math" panose="02040503050406030204" pitchFamily="18" charset="0"/>
                          <a:cs typeface="Times New Roman" panose="02020603050405020304" pitchFamily="18" charset="0"/>
                        </a:rPr>
                        <m:t> </m:t>
                      </m:r>
                      <m:r>
                        <a:rPr lang="en-CA" sz="2200" b="0" i="1" smtClean="0">
                          <a:solidFill>
                            <a:schemeClr val="tx1"/>
                          </a:solidFill>
                          <a:latin typeface="Cambria Math" panose="02040503050406030204" pitchFamily="18" charset="0"/>
                          <a:cs typeface="Times New Roman" panose="02020603050405020304" pitchFamily="18" charset="0"/>
                        </a:rPr>
                        <m:t>𝑜𝑛</m:t>
                      </m:r>
                      <m:r>
                        <a:rPr lang="en-CA" sz="2200" b="0" i="1" smtClean="0">
                          <a:solidFill>
                            <a:schemeClr val="tx1"/>
                          </a:solidFill>
                          <a:latin typeface="Cambria Math" panose="02040503050406030204" pitchFamily="18" charset="0"/>
                          <a:cs typeface="Times New Roman" panose="02020603050405020304" pitchFamily="18" charset="0"/>
                        </a:rPr>
                        <m:t> </m:t>
                      </m:r>
                      <m:r>
                        <m:rPr>
                          <m:lit/>
                        </m:rPr>
                        <a:rPr lang="en-CA" sz="2200" b="0" i="1" smtClean="0">
                          <a:solidFill>
                            <a:schemeClr val="tx1"/>
                          </a:solidFill>
                          <a:latin typeface="Cambria Math" panose="02040503050406030204" pitchFamily="18" charset="0"/>
                          <a:cs typeface="Times New Roman" panose="02020603050405020304" pitchFamily="18" charset="0"/>
                        </a:rPr>
                        <m:t>{</m:t>
                      </m:r>
                      <m:r>
                        <a:rPr lang="en-CA" sz="2200" b="0" i="1" smtClean="0">
                          <a:solidFill>
                            <a:schemeClr val="tx1"/>
                          </a:solidFill>
                          <a:latin typeface="Cambria Math" panose="02040503050406030204" pitchFamily="18" charset="0"/>
                          <a:cs typeface="Times New Roman" panose="02020603050405020304" pitchFamily="18" charset="0"/>
                        </a:rPr>
                        <m:t>1, </m:t>
                      </m:r>
                      <m:sSub>
                        <m:sSubPr>
                          <m:ctrlPr>
                            <a:rPr lang="en-CA" sz="2200" b="0" i="1" smtClean="0">
                              <a:solidFill>
                                <a:schemeClr val="tx1"/>
                              </a:solidFill>
                              <a:latin typeface="Cambria Math" panose="02040503050406030204" pitchFamily="18" charset="0"/>
                              <a:cs typeface="Times New Roman" panose="02020603050405020304" pitchFamily="18" charset="0"/>
                            </a:rPr>
                          </m:ctrlPr>
                        </m:sSubPr>
                        <m:e>
                          <m:r>
                            <a:rPr lang="en-CA" sz="2200" b="0" i="1" smtClean="0">
                              <a:solidFill>
                                <a:schemeClr val="tx1"/>
                              </a:solidFill>
                              <a:latin typeface="Cambria Math" panose="02040503050406030204" pitchFamily="18" charset="0"/>
                              <a:cs typeface="Times New Roman" panose="02020603050405020304" pitchFamily="18" charset="0"/>
                            </a:rPr>
                            <m:t>𝑑</m:t>
                          </m:r>
                        </m:e>
                        <m:sub>
                          <m:r>
                            <a:rPr lang="en-CA" sz="2200" b="0" i="1" smtClean="0">
                              <a:solidFill>
                                <a:schemeClr val="tx1"/>
                              </a:solidFill>
                              <a:latin typeface="Cambria Math" panose="02040503050406030204" pitchFamily="18" charset="0"/>
                              <a:cs typeface="Times New Roman" panose="02020603050405020304" pitchFamily="18" charset="0"/>
                            </a:rPr>
                            <m:t>𝑖</m:t>
                          </m:r>
                          <m:r>
                            <a:rPr lang="en-CA" sz="2200" b="0" i="1" smtClean="0">
                              <a:solidFill>
                                <a:schemeClr val="tx1"/>
                              </a:solidFill>
                              <a:latin typeface="Cambria Math" panose="02040503050406030204" pitchFamily="18" charset="0"/>
                              <a:cs typeface="Times New Roman" panose="02020603050405020304" pitchFamily="18" charset="0"/>
                            </a:rPr>
                            <m:t>2</m:t>
                          </m:r>
                        </m:sub>
                      </m:sSub>
                      <m:r>
                        <a:rPr lang="en-CA" sz="2200" b="0" i="1" smtClean="0">
                          <a:solidFill>
                            <a:schemeClr val="tx1"/>
                          </a:solidFill>
                          <a:latin typeface="Cambria Math" panose="02040503050406030204" pitchFamily="18" charset="0"/>
                          <a:cs typeface="Times New Roman" panose="02020603050405020304" pitchFamily="18" charset="0"/>
                        </a:rPr>
                        <m:t>,</m:t>
                      </m:r>
                      <m:sSub>
                        <m:sSubPr>
                          <m:ctrlPr>
                            <a:rPr lang="en-CA" sz="2200" b="0" i="1" smtClean="0">
                              <a:solidFill>
                                <a:schemeClr val="tx1"/>
                              </a:solidFill>
                              <a:latin typeface="Cambria Math" panose="02040503050406030204" pitchFamily="18" charset="0"/>
                              <a:cs typeface="Times New Roman" panose="02020603050405020304" pitchFamily="18" charset="0"/>
                            </a:rPr>
                          </m:ctrlPr>
                        </m:sSubPr>
                        <m:e>
                          <m:r>
                            <a:rPr lang="en-CA" sz="2200" b="0" i="1" smtClean="0">
                              <a:solidFill>
                                <a:schemeClr val="tx1"/>
                              </a:solidFill>
                              <a:latin typeface="Cambria Math" panose="02040503050406030204" pitchFamily="18" charset="0"/>
                              <a:cs typeface="Times New Roman" panose="02020603050405020304" pitchFamily="18" charset="0"/>
                            </a:rPr>
                            <m:t>𝑑</m:t>
                          </m:r>
                        </m:e>
                        <m:sub>
                          <m:r>
                            <a:rPr lang="en-CA" sz="2200" b="0" i="1" smtClean="0">
                              <a:solidFill>
                                <a:schemeClr val="tx1"/>
                              </a:solidFill>
                              <a:latin typeface="Cambria Math" panose="02040503050406030204" pitchFamily="18" charset="0"/>
                              <a:cs typeface="Times New Roman" panose="02020603050405020304" pitchFamily="18" charset="0"/>
                            </a:rPr>
                            <m:t>𝑖</m:t>
                          </m:r>
                          <m:r>
                            <a:rPr lang="en-CA" sz="2200" b="0" i="1" smtClean="0">
                              <a:solidFill>
                                <a:schemeClr val="tx1"/>
                              </a:solidFill>
                              <a:latin typeface="Cambria Math" panose="02040503050406030204" pitchFamily="18" charset="0"/>
                              <a:cs typeface="Times New Roman" panose="02020603050405020304" pitchFamily="18" charset="0"/>
                            </a:rPr>
                            <m:t>3</m:t>
                          </m:r>
                        </m:sub>
                      </m:sSub>
                      <m:r>
                        <a:rPr lang="en-CA" sz="2200" b="0" i="1" smtClean="0">
                          <a:solidFill>
                            <a:schemeClr val="tx1"/>
                          </a:solidFill>
                          <a:latin typeface="Cambria Math" panose="02040503050406030204" pitchFamily="18" charset="0"/>
                          <a:cs typeface="Times New Roman" panose="02020603050405020304" pitchFamily="18" charset="0"/>
                        </a:rPr>
                        <m:t>,</m:t>
                      </m:r>
                      <m:sSub>
                        <m:sSubPr>
                          <m:ctrlPr>
                            <a:rPr lang="en-CA" sz="2200" b="0" i="1" smtClean="0">
                              <a:solidFill>
                                <a:schemeClr val="tx1"/>
                              </a:solidFill>
                              <a:latin typeface="Cambria Math" panose="02040503050406030204" pitchFamily="18" charset="0"/>
                              <a:cs typeface="Times New Roman" panose="02020603050405020304" pitchFamily="18" charset="0"/>
                            </a:rPr>
                          </m:ctrlPr>
                        </m:sSubPr>
                        <m:e>
                          <m:r>
                            <a:rPr lang="en-CA" sz="2200" b="0" i="1" smtClean="0">
                              <a:solidFill>
                                <a:schemeClr val="tx1"/>
                              </a:solidFill>
                              <a:latin typeface="Cambria Math" panose="02040503050406030204" pitchFamily="18" charset="0"/>
                              <a:cs typeface="Times New Roman" panose="02020603050405020304" pitchFamily="18" charset="0"/>
                            </a:rPr>
                            <m:t>𝑓</m:t>
                          </m:r>
                        </m:e>
                        <m:sub>
                          <m:r>
                            <a:rPr lang="en-CA" sz="2200" b="0" i="1" smtClean="0">
                              <a:solidFill>
                                <a:schemeClr val="tx1"/>
                              </a:solidFill>
                              <a:latin typeface="Cambria Math" panose="02040503050406030204" pitchFamily="18" charset="0"/>
                              <a:cs typeface="Times New Roman" panose="02020603050405020304" pitchFamily="18" charset="0"/>
                            </a:rPr>
                            <m:t>2</m:t>
                          </m:r>
                          <m:r>
                            <a:rPr lang="en-CA" sz="2200" b="0" i="1" smtClean="0">
                              <a:solidFill>
                                <a:schemeClr val="tx1"/>
                              </a:solidFill>
                              <a:latin typeface="Cambria Math" panose="02040503050406030204" pitchFamily="18" charset="0"/>
                              <a:cs typeface="Times New Roman" panose="02020603050405020304" pitchFamily="18" charset="0"/>
                            </a:rPr>
                            <m:t>𝑡</m:t>
                          </m:r>
                        </m:sub>
                      </m:sSub>
                      <m:r>
                        <a:rPr lang="en-CA" sz="2200" b="0" i="1" smtClean="0">
                          <a:solidFill>
                            <a:schemeClr val="tx1"/>
                          </a:solidFill>
                          <a:latin typeface="Cambria Math" panose="02040503050406030204" pitchFamily="18" charset="0"/>
                          <a:cs typeface="Times New Roman" panose="02020603050405020304" pitchFamily="18" charset="0"/>
                        </a:rPr>
                        <m:t>, </m:t>
                      </m:r>
                      <m:sSub>
                        <m:sSubPr>
                          <m:ctrlPr>
                            <a:rPr lang="en-CA" sz="2200" b="0" i="1" smtClean="0">
                              <a:solidFill>
                                <a:schemeClr val="tx1"/>
                              </a:solidFill>
                              <a:latin typeface="Cambria Math" panose="02040503050406030204" pitchFamily="18" charset="0"/>
                              <a:cs typeface="Times New Roman" panose="02020603050405020304" pitchFamily="18" charset="0"/>
                            </a:rPr>
                          </m:ctrlPr>
                        </m:sSubPr>
                        <m:e>
                          <m:r>
                            <a:rPr lang="en-CA" sz="2200" b="0" i="1" smtClean="0">
                              <a:solidFill>
                                <a:schemeClr val="tx1"/>
                              </a:solidFill>
                              <a:latin typeface="Cambria Math" panose="02040503050406030204" pitchFamily="18" charset="0"/>
                              <a:cs typeface="Times New Roman" panose="02020603050405020304" pitchFamily="18" charset="0"/>
                            </a:rPr>
                            <m:t>𝑓</m:t>
                          </m:r>
                        </m:e>
                        <m:sub>
                          <m:r>
                            <a:rPr lang="en-CA" sz="2200" b="0" i="1" smtClean="0">
                              <a:solidFill>
                                <a:schemeClr val="tx1"/>
                              </a:solidFill>
                              <a:latin typeface="Cambria Math" panose="02040503050406030204" pitchFamily="18" charset="0"/>
                              <a:cs typeface="Times New Roman" panose="02020603050405020304" pitchFamily="18" charset="0"/>
                            </a:rPr>
                            <m:t>3</m:t>
                          </m:r>
                          <m:r>
                            <a:rPr lang="en-CA" sz="2200" b="0" i="1" smtClean="0">
                              <a:solidFill>
                                <a:schemeClr val="tx1"/>
                              </a:solidFill>
                              <a:latin typeface="Cambria Math" panose="02040503050406030204" pitchFamily="18" charset="0"/>
                              <a:cs typeface="Times New Roman" panose="02020603050405020304" pitchFamily="18" charset="0"/>
                            </a:rPr>
                            <m:t>𝑡</m:t>
                          </m:r>
                        </m:sub>
                      </m:sSub>
                      <m:r>
                        <a:rPr lang="en-CA" sz="2200" b="0" i="1" smtClean="0">
                          <a:solidFill>
                            <a:schemeClr val="tx1"/>
                          </a:solidFill>
                          <a:latin typeface="Cambria Math" panose="02040503050406030204" pitchFamily="18" charset="0"/>
                          <a:cs typeface="Times New Roman" panose="02020603050405020304" pitchFamily="18" charset="0"/>
                        </a:rPr>
                        <m:t>, </m:t>
                      </m:r>
                      <m:sSub>
                        <m:sSubPr>
                          <m:ctrlPr>
                            <a:rPr lang="en-CA" sz="2200" b="0" i="1" smtClean="0">
                              <a:solidFill>
                                <a:schemeClr val="tx1"/>
                              </a:solidFill>
                              <a:latin typeface="Cambria Math" panose="02040503050406030204" pitchFamily="18" charset="0"/>
                              <a:cs typeface="Times New Roman" panose="02020603050405020304" pitchFamily="18" charset="0"/>
                            </a:rPr>
                          </m:ctrlPr>
                        </m:sSubPr>
                        <m:e>
                          <m:r>
                            <a:rPr lang="en-CA" sz="2200" b="0" i="1" smtClean="0">
                              <a:solidFill>
                                <a:schemeClr val="tx1"/>
                              </a:solidFill>
                              <a:latin typeface="Cambria Math" panose="02040503050406030204" pitchFamily="18" charset="0"/>
                              <a:cs typeface="Times New Roman" panose="02020603050405020304" pitchFamily="18" charset="0"/>
                            </a:rPr>
                            <m:t>𝑑</m:t>
                          </m:r>
                        </m:e>
                        <m:sub>
                          <m:r>
                            <a:rPr lang="en-CA" sz="2200" b="0" i="1" smtClean="0">
                              <a:solidFill>
                                <a:schemeClr val="tx1"/>
                              </a:solidFill>
                              <a:latin typeface="Cambria Math" panose="02040503050406030204" pitchFamily="18" charset="0"/>
                              <a:cs typeface="Times New Roman" panose="02020603050405020304" pitchFamily="18" charset="0"/>
                            </a:rPr>
                            <m:t>𝑖</m:t>
                          </m:r>
                          <m:r>
                            <a:rPr lang="en-CA" sz="2200" b="0" i="1" smtClean="0">
                              <a:solidFill>
                                <a:schemeClr val="tx1"/>
                              </a:solidFill>
                              <a:latin typeface="Cambria Math" panose="02040503050406030204" pitchFamily="18" charset="0"/>
                              <a:cs typeface="Times New Roman" panose="02020603050405020304" pitchFamily="18" charset="0"/>
                            </a:rPr>
                            <m:t>2</m:t>
                          </m:r>
                        </m:sub>
                      </m:sSub>
                      <m:r>
                        <a:rPr lang="en-CA" sz="2200" b="0" i="1" smtClean="0">
                          <a:solidFill>
                            <a:schemeClr val="tx1"/>
                          </a:solidFill>
                          <a:latin typeface="Cambria Math" panose="02040503050406030204" pitchFamily="18" charset="0"/>
                          <a:cs typeface="Times New Roman" panose="02020603050405020304" pitchFamily="18" charset="0"/>
                        </a:rPr>
                        <m:t>×</m:t>
                      </m:r>
                      <m:sSub>
                        <m:sSubPr>
                          <m:ctrlPr>
                            <a:rPr lang="en-CA" sz="2200" b="0" i="1" smtClean="0">
                              <a:solidFill>
                                <a:schemeClr val="tx1"/>
                              </a:solidFill>
                              <a:latin typeface="Cambria Math" panose="02040503050406030204" pitchFamily="18" charset="0"/>
                              <a:cs typeface="Times New Roman" panose="02020603050405020304" pitchFamily="18" charset="0"/>
                            </a:rPr>
                          </m:ctrlPr>
                        </m:sSubPr>
                        <m:e>
                          <m:r>
                            <a:rPr lang="en-CA" sz="2200" b="0" i="1" smtClean="0">
                              <a:solidFill>
                                <a:schemeClr val="tx1"/>
                              </a:solidFill>
                              <a:latin typeface="Cambria Math" panose="02040503050406030204" pitchFamily="18" charset="0"/>
                              <a:cs typeface="Times New Roman" panose="02020603050405020304" pitchFamily="18" charset="0"/>
                            </a:rPr>
                            <m:t>𝑓</m:t>
                          </m:r>
                        </m:e>
                        <m:sub>
                          <m:r>
                            <a:rPr lang="en-CA" sz="2200" b="0" i="1" smtClean="0">
                              <a:solidFill>
                                <a:schemeClr val="tx1"/>
                              </a:solidFill>
                              <a:latin typeface="Cambria Math" panose="02040503050406030204" pitchFamily="18" charset="0"/>
                              <a:cs typeface="Times New Roman" panose="02020603050405020304" pitchFamily="18" charset="0"/>
                            </a:rPr>
                            <m:t>2</m:t>
                          </m:r>
                          <m:r>
                            <a:rPr lang="en-CA" sz="2200" b="0" i="1" smtClean="0">
                              <a:solidFill>
                                <a:schemeClr val="tx1"/>
                              </a:solidFill>
                              <a:latin typeface="Cambria Math" panose="02040503050406030204" pitchFamily="18" charset="0"/>
                              <a:cs typeface="Times New Roman" panose="02020603050405020304" pitchFamily="18" charset="0"/>
                            </a:rPr>
                            <m:t>𝑡</m:t>
                          </m:r>
                        </m:sub>
                      </m:sSub>
                      <m:r>
                        <a:rPr lang="en-CA" sz="2200" b="0" i="1" smtClean="0">
                          <a:solidFill>
                            <a:schemeClr val="tx1"/>
                          </a:solidFill>
                          <a:latin typeface="Cambria Math" panose="02040503050406030204" pitchFamily="18" charset="0"/>
                          <a:cs typeface="Times New Roman" panose="02020603050405020304" pitchFamily="18" charset="0"/>
                        </a:rPr>
                        <m:t>, </m:t>
                      </m:r>
                      <m:sSub>
                        <m:sSubPr>
                          <m:ctrlPr>
                            <a:rPr lang="en-CA" sz="2200" b="0" i="1" smtClean="0">
                              <a:solidFill>
                                <a:schemeClr val="tx1"/>
                              </a:solidFill>
                              <a:latin typeface="Cambria Math" panose="02040503050406030204" pitchFamily="18" charset="0"/>
                              <a:cs typeface="Times New Roman" panose="02020603050405020304" pitchFamily="18" charset="0"/>
                            </a:rPr>
                          </m:ctrlPr>
                        </m:sSubPr>
                        <m:e>
                          <m:r>
                            <a:rPr lang="en-CA" sz="2200" b="0" i="1" smtClean="0">
                              <a:solidFill>
                                <a:schemeClr val="tx1"/>
                              </a:solidFill>
                              <a:latin typeface="Cambria Math" panose="02040503050406030204" pitchFamily="18" charset="0"/>
                              <a:cs typeface="Times New Roman" panose="02020603050405020304" pitchFamily="18" charset="0"/>
                            </a:rPr>
                            <m:t>𝑑</m:t>
                          </m:r>
                        </m:e>
                        <m:sub>
                          <m:r>
                            <a:rPr lang="en-CA" sz="2200" b="0" i="1" smtClean="0">
                              <a:solidFill>
                                <a:schemeClr val="tx1"/>
                              </a:solidFill>
                              <a:latin typeface="Cambria Math" panose="02040503050406030204" pitchFamily="18" charset="0"/>
                              <a:cs typeface="Times New Roman" panose="02020603050405020304" pitchFamily="18" charset="0"/>
                            </a:rPr>
                            <m:t>𝑖</m:t>
                          </m:r>
                          <m:r>
                            <a:rPr lang="en-CA" sz="2200" b="0" i="1" smtClean="0">
                              <a:solidFill>
                                <a:schemeClr val="tx1"/>
                              </a:solidFill>
                              <a:latin typeface="Cambria Math" panose="02040503050406030204" pitchFamily="18" charset="0"/>
                              <a:cs typeface="Times New Roman" panose="02020603050405020304" pitchFamily="18" charset="0"/>
                            </a:rPr>
                            <m:t>2</m:t>
                          </m:r>
                        </m:sub>
                      </m:sSub>
                      <m:r>
                        <a:rPr lang="en-CA" sz="2200" b="0" i="1" smtClean="0">
                          <a:solidFill>
                            <a:schemeClr val="tx1"/>
                          </a:solidFill>
                          <a:latin typeface="Cambria Math" panose="02040503050406030204" pitchFamily="18" charset="0"/>
                          <a:cs typeface="Times New Roman" panose="02020603050405020304" pitchFamily="18" charset="0"/>
                        </a:rPr>
                        <m:t>×</m:t>
                      </m:r>
                      <m:sSub>
                        <m:sSubPr>
                          <m:ctrlPr>
                            <a:rPr lang="en-CA" sz="2200" b="0" i="1" smtClean="0">
                              <a:solidFill>
                                <a:schemeClr val="tx1"/>
                              </a:solidFill>
                              <a:latin typeface="Cambria Math" panose="02040503050406030204" pitchFamily="18" charset="0"/>
                              <a:cs typeface="Times New Roman" panose="02020603050405020304" pitchFamily="18" charset="0"/>
                            </a:rPr>
                          </m:ctrlPr>
                        </m:sSubPr>
                        <m:e>
                          <m:r>
                            <a:rPr lang="en-CA" sz="2200" b="0" i="1" smtClean="0">
                              <a:solidFill>
                                <a:schemeClr val="tx1"/>
                              </a:solidFill>
                              <a:latin typeface="Cambria Math" panose="02040503050406030204" pitchFamily="18" charset="0"/>
                              <a:cs typeface="Times New Roman" panose="02020603050405020304" pitchFamily="18" charset="0"/>
                            </a:rPr>
                            <m:t>𝑓</m:t>
                          </m:r>
                        </m:e>
                        <m:sub>
                          <m:r>
                            <a:rPr lang="en-CA" sz="2200" b="0" i="1" smtClean="0">
                              <a:solidFill>
                                <a:schemeClr val="tx1"/>
                              </a:solidFill>
                              <a:latin typeface="Cambria Math" panose="02040503050406030204" pitchFamily="18" charset="0"/>
                              <a:cs typeface="Times New Roman" panose="02020603050405020304" pitchFamily="18" charset="0"/>
                            </a:rPr>
                            <m:t>3</m:t>
                          </m:r>
                          <m:r>
                            <a:rPr lang="en-CA" sz="2200" b="0" i="1" smtClean="0">
                              <a:solidFill>
                                <a:schemeClr val="tx1"/>
                              </a:solidFill>
                              <a:latin typeface="Cambria Math" panose="02040503050406030204" pitchFamily="18" charset="0"/>
                              <a:cs typeface="Times New Roman" panose="02020603050405020304" pitchFamily="18" charset="0"/>
                            </a:rPr>
                            <m:t>𝑡</m:t>
                          </m:r>
                        </m:sub>
                      </m:sSub>
                      <m:r>
                        <a:rPr lang="en-CA" sz="2200" b="0" i="1" smtClean="0">
                          <a:solidFill>
                            <a:schemeClr val="tx1"/>
                          </a:solidFill>
                          <a:latin typeface="Cambria Math" panose="02040503050406030204" pitchFamily="18" charset="0"/>
                          <a:cs typeface="Times New Roman" panose="02020603050405020304" pitchFamily="18" charset="0"/>
                        </a:rPr>
                        <m:t>, </m:t>
                      </m:r>
                      <m:sSub>
                        <m:sSubPr>
                          <m:ctrlPr>
                            <a:rPr lang="en-CA" sz="2200" b="0" i="1" smtClean="0">
                              <a:solidFill>
                                <a:schemeClr val="tx1"/>
                              </a:solidFill>
                              <a:latin typeface="Cambria Math" panose="02040503050406030204" pitchFamily="18" charset="0"/>
                              <a:cs typeface="Times New Roman" panose="02020603050405020304" pitchFamily="18" charset="0"/>
                            </a:rPr>
                          </m:ctrlPr>
                        </m:sSubPr>
                        <m:e>
                          <m:r>
                            <a:rPr lang="en-CA" sz="2200" b="0" i="1" smtClean="0">
                              <a:solidFill>
                                <a:schemeClr val="tx1"/>
                              </a:solidFill>
                              <a:latin typeface="Cambria Math" panose="02040503050406030204" pitchFamily="18" charset="0"/>
                              <a:cs typeface="Times New Roman" panose="02020603050405020304" pitchFamily="18" charset="0"/>
                            </a:rPr>
                            <m:t>𝑑</m:t>
                          </m:r>
                        </m:e>
                        <m:sub>
                          <m:r>
                            <a:rPr lang="en-CA" sz="2200" b="0" i="1" smtClean="0">
                              <a:solidFill>
                                <a:schemeClr val="tx1"/>
                              </a:solidFill>
                              <a:latin typeface="Cambria Math" panose="02040503050406030204" pitchFamily="18" charset="0"/>
                              <a:cs typeface="Times New Roman" panose="02020603050405020304" pitchFamily="18" charset="0"/>
                            </a:rPr>
                            <m:t>𝑖</m:t>
                          </m:r>
                          <m:r>
                            <a:rPr lang="en-CA" sz="2200" b="0" i="1" smtClean="0">
                              <a:solidFill>
                                <a:schemeClr val="tx1"/>
                              </a:solidFill>
                              <a:latin typeface="Cambria Math" panose="02040503050406030204" pitchFamily="18" charset="0"/>
                              <a:cs typeface="Times New Roman" panose="02020603050405020304" pitchFamily="18" charset="0"/>
                            </a:rPr>
                            <m:t>3</m:t>
                          </m:r>
                        </m:sub>
                      </m:sSub>
                      <m:r>
                        <a:rPr lang="en-CA" sz="2200" b="0" i="1" smtClean="0">
                          <a:solidFill>
                            <a:schemeClr val="tx1"/>
                          </a:solidFill>
                          <a:latin typeface="Cambria Math" panose="02040503050406030204" pitchFamily="18" charset="0"/>
                          <a:cs typeface="Times New Roman" panose="02020603050405020304" pitchFamily="18" charset="0"/>
                        </a:rPr>
                        <m:t>×</m:t>
                      </m:r>
                      <m:sSub>
                        <m:sSubPr>
                          <m:ctrlPr>
                            <a:rPr lang="en-CA" sz="2200" b="0" i="1" smtClean="0">
                              <a:solidFill>
                                <a:schemeClr val="tx1"/>
                              </a:solidFill>
                              <a:latin typeface="Cambria Math" panose="02040503050406030204" pitchFamily="18" charset="0"/>
                              <a:cs typeface="Times New Roman" panose="02020603050405020304" pitchFamily="18" charset="0"/>
                            </a:rPr>
                          </m:ctrlPr>
                        </m:sSubPr>
                        <m:e>
                          <m:r>
                            <a:rPr lang="en-CA" sz="2200" b="0" i="1" smtClean="0">
                              <a:solidFill>
                                <a:schemeClr val="tx1"/>
                              </a:solidFill>
                              <a:latin typeface="Cambria Math" panose="02040503050406030204" pitchFamily="18" charset="0"/>
                              <a:cs typeface="Times New Roman" panose="02020603050405020304" pitchFamily="18" charset="0"/>
                            </a:rPr>
                            <m:t>𝑓</m:t>
                          </m:r>
                        </m:e>
                        <m:sub>
                          <m:r>
                            <a:rPr lang="en-CA" sz="2200" b="0" i="1" smtClean="0">
                              <a:solidFill>
                                <a:schemeClr val="tx1"/>
                              </a:solidFill>
                              <a:latin typeface="Cambria Math" panose="02040503050406030204" pitchFamily="18" charset="0"/>
                              <a:cs typeface="Times New Roman" panose="02020603050405020304" pitchFamily="18" charset="0"/>
                            </a:rPr>
                            <m:t>3</m:t>
                          </m:r>
                          <m:r>
                            <a:rPr lang="en-CA" sz="2200" b="0" i="1" smtClean="0">
                              <a:solidFill>
                                <a:schemeClr val="tx1"/>
                              </a:solidFill>
                              <a:latin typeface="Cambria Math" panose="02040503050406030204" pitchFamily="18" charset="0"/>
                              <a:cs typeface="Times New Roman" panose="02020603050405020304" pitchFamily="18" charset="0"/>
                            </a:rPr>
                            <m:t>𝑡</m:t>
                          </m:r>
                        </m:sub>
                      </m:sSub>
                      <m:r>
                        <m:rPr>
                          <m:lit/>
                        </m:rPr>
                        <a:rPr lang="en-CA" sz="2200" b="0" i="1" smtClean="0">
                          <a:solidFill>
                            <a:schemeClr val="tx1"/>
                          </a:solidFill>
                          <a:latin typeface="Cambria Math" panose="02040503050406030204" pitchFamily="18" charset="0"/>
                          <a:cs typeface="Times New Roman" panose="02020603050405020304" pitchFamily="18" charset="0"/>
                        </a:rPr>
                        <m:t>}</m:t>
                      </m:r>
                    </m:oMath>
                  </m:oMathPara>
                </a14:m>
                <a:endParaRPr lang="en-US" sz="2200" dirty="0">
                  <a:solidFill>
                    <a:schemeClr val="tx1"/>
                  </a:solidFill>
                  <a:cs typeface="Times New Roman" panose="02020603050405020304" pitchFamily="18" charset="0"/>
                </a:endParaRPr>
              </a:p>
              <a:p>
                <a:pPr lvl="1"/>
                <a:r>
                  <a:rPr lang="en-US" sz="2200" dirty="0">
                    <a:solidFill>
                      <a:schemeClr val="tx1"/>
                    </a:solidFill>
                    <a:cs typeface="Times New Roman" panose="02020603050405020304" pitchFamily="18" charset="0"/>
                  </a:rPr>
                  <a:t>Now consider </a:t>
                </a:r>
                <a14:m>
                  <m:oMath xmlns:m="http://schemas.openxmlformats.org/officeDocument/2006/math">
                    <m:sSub>
                      <m:sSubPr>
                        <m:ctrlPr>
                          <a:rPr lang="en-CA" sz="2200" b="0" i="1" smtClean="0">
                            <a:solidFill>
                              <a:schemeClr val="tx1"/>
                            </a:solidFill>
                            <a:latin typeface="Cambria Math" panose="02040503050406030204" pitchFamily="18" charset="0"/>
                            <a:cs typeface="Times New Roman" panose="02020603050405020304" pitchFamily="18" charset="0"/>
                          </a:rPr>
                        </m:ctrlPr>
                      </m:sSubPr>
                      <m:e>
                        <m:acc>
                          <m:accPr>
                            <m:chr m:val="̂"/>
                            <m:ctrlPr>
                              <a:rPr lang="en-CA" sz="2200" b="0" i="1" smtClean="0">
                                <a:solidFill>
                                  <a:schemeClr val="tx1"/>
                                </a:solidFill>
                                <a:latin typeface="Cambria Math" panose="02040503050406030204" pitchFamily="18" charset="0"/>
                                <a:cs typeface="Times New Roman" panose="02020603050405020304" pitchFamily="18" charset="0"/>
                              </a:rPr>
                            </m:ctrlPr>
                          </m:accPr>
                          <m:e>
                            <m:r>
                              <a:rPr lang="en-CA" sz="2200" b="0" i="1" smtClean="0">
                                <a:solidFill>
                                  <a:schemeClr val="tx1"/>
                                </a:solidFill>
                                <a:latin typeface="Cambria Math" panose="02040503050406030204" pitchFamily="18" charset="0"/>
                                <a:cs typeface="Times New Roman" panose="02020603050405020304" pitchFamily="18" charset="0"/>
                              </a:rPr>
                              <m:t>𝜏</m:t>
                            </m:r>
                          </m:e>
                        </m:acc>
                      </m:e>
                      <m:sub>
                        <m:r>
                          <a:rPr lang="en-CA" sz="2200" b="0" i="1" smtClean="0">
                            <a:solidFill>
                              <a:schemeClr val="tx1"/>
                            </a:solidFill>
                            <a:latin typeface="Cambria Math" panose="02040503050406030204" pitchFamily="18" charset="0"/>
                            <a:cs typeface="Times New Roman" panose="02020603050405020304" pitchFamily="18" charset="0"/>
                          </a:rPr>
                          <m:t>22</m:t>
                        </m:r>
                      </m:sub>
                    </m:sSub>
                  </m:oMath>
                </a14:m>
                <a:endParaRPr lang="en-US" sz="2200" dirty="0">
                  <a:solidFill>
                    <a:schemeClr val="tx1"/>
                  </a:solidFill>
                  <a:cs typeface="Times New Roman" panose="02020603050405020304" pitchFamily="18" charset="0"/>
                </a:endParaRPr>
              </a:p>
              <a:p>
                <a:pPr lvl="2"/>
                <a:r>
                  <a:rPr lang="en-US" sz="2000" dirty="0">
                    <a:solidFill>
                      <a:schemeClr val="tx1"/>
                    </a:solidFill>
                    <a:cs typeface="Times New Roman" panose="02020603050405020304" pitchFamily="18" charset="0"/>
                  </a:rPr>
                  <a:t>You could also get it by running: </a:t>
                </a:r>
                <a14:m>
                  <m:oMath xmlns:m="http://schemas.openxmlformats.org/officeDocument/2006/math">
                    <m:sSub>
                      <m:sSubPr>
                        <m:ctrlPr>
                          <a:rPr lang="en-CA" sz="2000" b="0" i="1" smtClean="0">
                            <a:solidFill>
                              <a:schemeClr val="tx1"/>
                            </a:solidFill>
                            <a:latin typeface="Cambria Math" panose="02040503050406030204" pitchFamily="18" charset="0"/>
                            <a:cs typeface="Times New Roman" panose="02020603050405020304" pitchFamily="18" charset="0"/>
                          </a:rPr>
                        </m:ctrlPr>
                      </m:sSubPr>
                      <m:e>
                        <m:r>
                          <a:rPr lang="en-CA" sz="2000" b="0" i="1" smtClean="0">
                            <a:solidFill>
                              <a:schemeClr val="tx1"/>
                            </a:solidFill>
                            <a:latin typeface="Cambria Math" panose="02040503050406030204" pitchFamily="18" charset="0"/>
                            <a:cs typeface="Times New Roman" panose="02020603050405020304" pitchFamily="18" charset="0"/>
                          </a:rPr>
                          <m:t>𝑦</m:t>
                        </m:r>
                      </m:e>
                      <m:sub>
                        <m:r>
                          <a:rPr lang="en-CA" sz="2000" b="0" i="1" smtClean="0">
                            <a:solidFill>
                              <a:schemeClr val="tx1"/>
                            </a:solidFill>
                            <a:latin typeface="Cambria Math" panose="02040503050406030204" pitchFamily="18" charset="0"/>
                            <a:cs typeface="Times New Roman" panose="02020603050405020304" pitchFamily="18" charset="0"/>
                          </a:rPr>
                          <m:t>𝑖𝑡</m:t>
                        </m:r>
                      </m:sub>
                    </m:sSub>
                    <m:r>
                      <a:rPr lang="en-CA" sz="2000" b="0" i="1" smtClean="0">
                        <a:solidFill>
                          <a:schemeClr val="tx1"/>
                        </a:solidFill>
                        <a:latin typeface="Cambria Math" panose="02040503050406030204" pitchFamily="18" charset="0"/>
                        <a:cs typeface="Times New Roman" panose="02020603050405020304" pitchFamily="18" charset="0"/>
                      </a:rPr>
                      <m:t> </m:t>
                    </m:r>
                    <m:r>
                      <a:rPr lang="en-CA" sz="2000" b="0" i="1" smtClean="0">
                        <a:solidFill>
                          <a:schemeClr val="tx1"/>
                        </a:solidFill>
                        <a:latin typeface="Cambria Math" panose="02040503050406030204" pitchFamily="18" charset="0"/>
                        <a:cs typeface="Times New Roman" panose="02020603050405020304" pitchFamily="18" charset="0"/>
                      </a:rPr>
                      <m:t>𝑜𝑛</m:t>
                    </m:r>
                    <m:r>
                      <a:rPr lang="en-CA" sz="2000" b="0" i="1" smtClean="0">
                        <a:solidFill>
                          <a:schemeClr val="tx1"/>
                        </a:solidFill>
                        <a:latin typeface="Cambria Math" panose="02040503050406030204" pitchFamily="18" charset="0"/>
                        <a:cs typeface="Times New Roman" panose="02020603050405020304" pitchFamily="18" charset="0"/>
                      </a:rPr>
                      <m:t> </m:t>
                    </m:r>
                    <m:r>
                      <m:rPr>
                        <m:lit/>
                      </m:rPr>
                      <a:rPr lang="en-CA" sz="2000" b="0" i="1" smtClean="0">
                        <a:solidFill>
                          <a:schemeClr val="tx1"/>
                        </a:solidFill>
                        <a:latin typeface="Cambria Math" panose="02040503050406030204" pitchFamily="18" charset="0"/>
                        <a:cs typeface="Times New Roman" panose="02020603050405020304" pitchFamily="18" charset="0"/>
                      </a:rPr>
                      <m:t>{</m:t>
                    </m:r>
                    <m:r>
                      <a:rPr lang="en-CA" sz="2000" b="0" i="1" smtClean="0">
                        <a:solidFill>
                          <a:schemeClr val="tx1"/>
                        </a:solidFill>
                        <a:latin typeface="Cambria Math" panose="02040503050406030204" pitchFamily="18" charset="0"/>
                        <a:cs typeface="Times New Roman" panose="02020603050405020304" pitchFamily="18" charset="0"/>
                      </a:rPr>
                      <m:t>1, </m:t>
                    </m:r>
                    <m:sSub>
                      <m:sSubPr>
                        <m:ctrlPr>
                          <a:rPr lang="en-CA" sz="2000" b="0" i="1" smtClean="0">
                            <a:solidFill>
                              <a:schemeClr val="tx1"/>
                            </a:solidFill>
                            <a:latin typeface="Cambria Math" panose="02040503050406030204" pitchFamily="18" charset="0"/>
                            <a:cs typeface="Times New Roman" panose="02020603050405020304" pitchFamily="18" charset="0"/>
                          </a:rPr>
                        </m:ctrlPr>
                      </m:sSubPr>
                      <m:e>
                        <m:r>
                          <a:rPr lang="en-CA" sz="2000" b="0" i="1" smtClean="0">
                            <a:solidFill>
                              <a:schemeClr val="tx1"/>
                            </a:solidFill>
                            <a:latin typeface="Cambria Math" panose="02040503050406030204" pitchFamily="18" charset="0"/>
                            <a:cs typeface="Times New Roman" panose="02020603050405020304" pitchFamily="18" charset="0"/>
                          </a:rPr>
                          <m:t>𝑑</m:t>
                        </m:r>
                      </m:e>
                      <m:sub>
                        <m:r>
                          <a:rPr lang="en-CA" sz="2000" b="0" i="1" smtClean="0">
                            <a:solidFill>
                              <a:schemeClr val="tx1"/>
                            </a:solidFill>
                            <a:latin typeface="Cambria Math" panose="02040503050406030204" pitchFamily="18" charset="0"/>
                            <a:cs typeface="Times New Roman" panose="02020603050405020304" pitchFamily="18" charset="0"/>
                          </a:rPr>
                          <m:t>𝑖</m:t>
                        </m:r>
                        <m:r>
                          <a:rPr lang="en-CA" sz="2000" b="0" i="1" smtClean="0">
                            <a:solidFill>
                              <a:schemeClr val="tx1"/>
                            </a:solidFill>
                            <a:latin typeface="Cambria Math" panose="02040503050406030204" pitchFamily="18" charset="0"/>
                            <a:cs typeface="Times New Roman" panose="02020603050405020304" pitchFamily="18" charset="0"/>
                          </a:rPr>
                          <m:t>2</m:t>
                        </m:r>
                      </m:sub>
                    </m:sSub>
                    <m:r>
                      <a:rPr lang="en-CA" sz="2000" b="0" i="1" smtClean="0">
                        <a:solidFill>
                          <a:schemeClr val="tx1"/>
                        </a:solidFill>
                        <a:latin typeface="Cambria Math" panose="02040503050406030204" pitchFamily="18" charset="0"/>
                        <a:cs typeface="Times New Roman" panose="02020603050405020304" pitchFamily="18" charset="0"/>
                      </a:rPr>
                      <m:t>,</m:t>
                    </m:r>
                    <m:sSub>
                      <m:sSubPr>
                        <m:ctrlPr>
                          <a:rPr lang="en-CA" sz="2000" b="0" i="1" smtClean="0">
                            <a:solidFill>
                              <a:schemeClr val="tx1"/>
                            </a:solidFill>
                            <a:latin typeface="Cambria Math" panose="02040503050406030204" pitchFamily="18" charset="0"/>
                            <a:cs typeface="Times New Roman" panose="02020603050405020304" pitchFamily="18" charset="0"/>
                          </a:rPr>
                        </m:ctrlPr>
                      </m:sSubPr>
                      <m:e>
                        <m:r>
                          <a:rPr lang="en-CA" sz="2000" b="0" i="1" smtClean="0">
                            <a:solidFill>
                              <a:schemeClr val="tx1"/>
                            </a:solidFill>
                            <a:latin typeface="Cambria Math" panose="02040503050406030204" pitchFamily="18" charset="0"/>
                            <a:cs typeface="Times New Roman" panose="02020603050405020304" pitchFamily="18" charset="0"/>
                          </a:rPr>
                          <m:t>𝑓</m:t>
                        </m:r>
                      </m:e>
                      <m:sub>
                        <m:r>
                          <a:rPr lang="en-CA" sz="2000" b="0" i="1" smtClean="0">
                            <a:solidFill>
                              <a:schemeClr val="tx1"/>
                            </a:solidFill>
                            <a:latin typeface="Cambria Math" panose="02040503050406030204" pitchFamily="18" charset="0"/>
                            <a:cs typeface="Times New Roman" panose="02020603050405020304" pitchFamily="18" charset="0"/>
                          </a:rPr>
                          <m:t>2</m:t>
                        </m:r>
                        <m:r>
                          <a:rPr lang="en-CA" sz="2000" b="0" i="1" smtClean="0">
                            <a:solidFill>
                              <a:schemeClr val="tx1"/>
                            </a:solidFill>
                            <a:latin typeface="Cambria Math" panose="02040503050406030204" pitchFamily="18" charset="0"/>
                            <a:cs typeface="Times New Roman" panose="02020603050405020304" pitchFamily="18" charset="0"/>
                          </a:rPr>
                          <m:t>𝑡</m:t>
                        </m:r>
                      </m:sub>
                    </m:sSub>
                    <m:r>
                      <a:rPr lang="en-CA" sz="2000" b="0" i="1" smtClean="0">
                        <a:solidFill>
                          <a:schemeClr val="tx1"/>
                        </a:solidFill>
                        <a:latin typeface="Cambria Math" panose="02040503050406030204" pitchFamily="18" charset="0"/>
                        <a:cs typeface="Times New Roman" panose="02020603050405020304" pitchFamily="18" charset="0"/>
                      </a:rPr>
                      <m:t>, </m:t>
                    </m:r>
                    <m:sSub>
                      <m:sSubPr>
                        <m:ctrlPr>
                          <a:rPr lang="en-CA" sz="2000" b="0" i="1" smtClean="0">
                            <a:solidFill>
                              <a:schemeClr val="tx1"/>
                            </a:solidFill>
                            <a:latin typeface="Cambria Math" panose="02040503050406030204" pitchFamily="18" charset="0"/>
                            <a:cs typeface="Times New Roman" panose="02020603050405020304" pitchFamily="18" charset="0"/>
                          </a:rPr>
                        </m:ctrlPr>
                      </m:sSubPr>
                      <m:e>
                        <m:r>
                          <a:rPr lang="en-CA" sz="2000" b="0" i="1" smtClean="0">
                            <a:solidFill>
                              <a:schemeClr val="tx1"/>
                            </a:solidFill>
                            <a:latin typeface="Cambria Math" panose="02040503050406030204" pitchFamily="18" charset="0"/>
                            <a:cs typeface="Times New Roman" panose="02020603050405020304" pitchFamily="18" charset="0"/>
                          </a:rPr>
                          <m:t>𝑑</m:t>
                        </m:r>
                      </m:e>
                      <m:sub>
                        <m:r>
                          <a:rPr lang="en-CA" sz="2000" b="0" i="1" smtClean="0">
                            <a:solidFill>
                              <a:schemeClr val="tx1"/>
                            </a:solidFill>
                            <a:latin typeface="Cambria Math" panose="02040503050406030204" pitchFamily="18" charset="0"/>
                            <a:cs typeface="Times New Roman" panose="02020603050405020304" pitchFamily="18" charset="0"/>
                          </a:rPr>
                          <m:t>𝑖</m:t>
                        </m:r>
                        <m:r>
                          <a:rPr lang="en-CA" sz="2000" b="0" i="1" smtClean="0">
                            <a:solidFill>
                              <a:schemeClr val="tx1"/>
                            </a:solidFill>
                            <a:latin typeface="Cambria Math" panose="02040503050406030204" pitchFamily="18" charset="0"/>
                            <a:cs typeface="Times New Roman" panose="02020603050405020304" pitchFamily="18" charset="0"/>
                          </a:rPr>
                          <m:t>2</m:t>
                        </m:r>
                      </m:sub>
                    </m:sSub>
                    <m:r>
                      <a:rPr lang="en-CA" sz="2000" b="0" i="1" smtClean="0">
                        <a:solidFill>
                          <a:schemeClr val="tx1"/>
                        </a:solidFill>
                        <a:latin typeface="Cambria Math" panose="02040503050406030204" pitchFamily="18" charset="0"/>
                        <a:cs typeface="Times New Roman" panose="02020603050405020304" pitchFamily="18" charset="0"/>
                      </a:rPr>
                      <m:t>×</m:t>
                    </m:r>
                    <m:sSub>
                      <m:sSubPr>
                        <m:ctrlPr>
                          <a:rPr lang="en-CA" sz="2000" b="0" i="1" smtClean="0">
                            <a:solidFill>
                              <a:schemeClr val="tx1"/>
                            </a:solidFill>
                            <a:latin typeface="Cambria Math" panose="02040503050406030204" pitchFamily="18" charset="0"/>
                            <a:cs typeface="Times New Roman" panose="02020603050405020304" pitchFamily="18" charset="0"/>
                          </a:rPr>
                        </m:ctrlPr>
                      </m:sSubPr>
                      <m:e>
                        <m:r>
                          <a:rPr lang="en-CA" sz="2000" b="0" i="1" smtClean="0">
                            <a:solidFill>
                              <a:schemeClr val="tx1"/>
                            </a:solidFill>
                            <a:latin typeface="Cambria Math" panose="02040503050406030204" pitchFamily="18" charset="0"/>
                            <a:cs typeface="Times New Roman" panose="02020603050405020304" pitchFamily="18" charset="0"/>
                          </a:rPr>
                          <m:t>𝑓</m:t>
                        </m:r>
                      </m:e>
                      <m:sub>
                        <m:r>
                          <a:rPr lang="en-CA" sz="2000" b="0" i="1" smtClean="0">
                            <a:solidFill>
                              <a:schemeClr val="tx1"/>
                            </a:solidFill>
                            <a:latin typeface="Cambria Math" panose="02040503050406030204" pitchFamily="18" charset="0"/>
                            <a:cs typeface="Times New Roman" panose="02020603050405020304" pitchFamily="18" charset="0"/>
                          </a:rPr>
                          <m:t>2</m:t>
                        </m:r>
                        <m:r>
                          <a:rPr lang="en-CA" sz="2000" b="0" i="1" smtClean="0">
                            <a:solidFill>
                              <a:schemeClr val="tx1"/>
                            </a:solidFill>
                            <a:latin typeface="Cambria Math" panose="02040503050406030204" pitchFamily="18" charset="0"/>
                            <a:cs typeface="Times New Roman" panose="02020603050405020304" pitchFamily="18" charset="0"/>
                          </a:rPr>
                          <m:t>𝑡</m:t>
                        </m:r>
                      </m:sub>
                    </m:sSub>
                    <m:r>
                      <a:rPr lang="en-CA" sz="2000" b="0" i="1" smtClean="0">
                        <a:solidFill>
                          <a:schemeClr val="tx1"/>
                        </a:solidFill>
                        <a:latin typeface="Cambria Math" panose="02040503050406030204" pitchFamily="18" charset="0"/>
                        <a:cs typeface="Times New Roman" panose="02020603050405020304" pitchFamily="18" charset="0"/>
                      </a:rPr>
                      <m:t>,</m:t>
                    </m:r>
                    <m:r>
                      <m:rPr>
                        <m:lit/>
                      </m:rPr>
                      <a:rPr lang="en-CA" sz="2000" b="0" i="1" smtClean="0">
                        <a:solidFill>
                          <a:schemeClr val="tx1"/>
                        </a:solidFill>
                        <a:latin typeface="Cambria Math" panose="02040503050406030204" pitchFamily="18" charset="0"/>
                        <a:cs typeface="Times New Roman" panose="02020603050405020304" pitchFamily="18" charset="0"/>
                      </a:rPr>
                      <m:t>}</m:t>
                    </m:r>
                  </m:oMath>
                </a14:m>
                <a:endParaRPr lang="en-CA" sz="2000" b="0" dirty="0">
                  <a:solidFill>
                    <a:schemeClr val="tx1"/>
                  </a:solidFill>
                  <a:cs typeface="Times New Roman" panose="02020603050405020304" pitchFamily="18" charset="0"/>
                </a:endParaRPr>
              </a:p>
              <a:p>
                <a:pPr lvl="2"/>
                <a:r>
                  <a:rPr lang="en-US" sz="2000" dirty="0">
                    <a:solidFill>
                      <a:schemeClr val="tx1"/>
                    </a:solidFill>
                    <a:cs typeface="Times New Roman" panose="02020603050405020304" pitchFamily="18" charset="0"/>
                  </a:rPr>
                  <a:t>But this is just a </a:t>
                </a:r>
                <a:r>
                  <a:rPr lang="en-US" sz="2000" dirty="0" err="1">
                    <a:solidFill>
                      <a:schemeClr val="tx1"/>
                    </a:solidFill>
                    <a:cs typeface="Times New Roman" panose="02020603050405020304" pitchFamily="18" charset="0"/>
                  </a:rPr>
                  <a:t>DiD</a:t>
                </a:r>
                <a:r>
                  <a:rPr lang="en-US" sz="2000" dirty="0">
                    <a:solidFill>
                      <a:schemeClr val="tx1"/>
                    </a:solidFill>
                    <a:cs typeface="Times New Roman" panose="02020603050405020304" pitchFamily="18" charset="0"/>
                  </a:rPr>
                  <a:t> (now with two control groups)! </a:t>
                </a:r>
              </a:p>
              <a:p>
                <a:pPr lvl="2"/>
                <a:endParaRPr lang="en-US" sz="2000" dirty="0">
                  <a:solidFill>
                    <a:schemeClr val="tx1"/>
                  </a:solidFill>
                  <a:cs typeface="Times New Roman" panose="02020603050405020304" pitchFamily="18" charset="0"/>
                </a:endParaRPr>
              </a:p>
              <a:p>
                <a:pPr marL="274320" lvl="1" indent="0">
                  <a:buNone/>
                </a:pPr>
                <a:r>
                  <a:rPr lang="en-US" sz="2200" b="1" dirty="0">
                    <a:solidFill>
                      <a:schemeClr val="accent2">
                        <a:lumMod val="75000"/>
                      </a:schemeClr>
                    </a:solidFill>
                    <a:cs typeface="Times New Roman" panose="02020603050405020304" pitchFamily="18" charset="0"/>
                  </a:rPr>
                  <a:t>“Pooled OLS incorporates all information in the maintained assumptions and in some cases is the most efficient estimator in terms of exact variance and asymptotically”</a:t>
                </a:r>
              </a:p>
              <a:p>
                <a:pPr lvl="2"/>
                <a:endParaRPr lang="en-US" sz="2000" dirty="0">
                  <a:solidFill>
                    <a:schemeClr val="tx1"/>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066800"/>
                <a:ext cx="10820400" cy="5141388"/>
              </a:xfrm>
              <a:blipFill>
                <a:blip r:embed="rId3"/>
                <a:stretch>
                  <a:fillRect t="-1423" r="-56"/>
                </a:stretch>
              </a:blipFill>
            </p:spPr>
            <p:txBody>
              <a:bodyPr/>
              <a:lstStyle/>
              <a:p>
                <a:r>
                  <a:rPr lang="en-CA">
                    <a:noFill/>
                  </a:rPr>
                  <a:t> </a:t>
                </a:r>
              </a:p>
            </p:txBody>
          </p:sp>
        </mc:Fallback>
      </mc:AlternateContent>
    </p:spTree>
    <p:extLst>
      <p:ext uri="{BB962C8B-B14F-4D97-AF65-F5344CB8AC3E}">
        <p14:creationId xmlns:p14="http://schemas.microsoft.com/office/powerpoint/2010/main" val="30955889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Quick Sidenote: Nonlinear DID</a:t>
            </a:r>
          </a:p>
        </p:txBody>
      </p:sp>
      <p:sp>
        <p:nvSpPr>
          <p:cNvPr id="3" name="Content Placeholder 2"/>
          <p:cNvSpPr>
            <a:spLocks noGrp="1"/>
          </p:cNvSpPr>
          <p:nvPr>
            <p:ph idx="1"/>
          </p:nvPr>
        </p:nvSpPr>
        <p:spPr>
          <a:xfrm>
            <a:off x="228600" y="1066800"/>
            <a:ext cx="10820400" cy="5141388"/>
          </a:xfrm>
        </p:spPr>
        <p:txBody>
          <a:bodyPr>
            <a:noAutofit/>
          </a:bodyPr>
          <a:lstStyle/>
          <a:p>
            <a:pPr marL="274320" lvl="1" indent="0">
              <a:buNone/>
            </a:pPr>
            <a:r>
              <a:rPr lang="en-CA" sz="2400" b="1" dirty="0">
                <a:solidFill>
                  <a:schemeClr val="accent2">
                    <a:lumMod val="75000"/>
                  </a:schemeClr>
                </a:solidFill>
                <a:cs typeface="Times New Roman" panose="02020603050405020304" pitchFamily="18" charset="0"/>
              </a:rPr>
              <a:t>Wooldridge’s approach opens the door to DID in nonlinear settings: </a:t>
            </a:r>
          </a:p>
          <a:p>
            <a:pPr lvl="1"/>
            <a:r>
              <a:rPr lang="en-US" sz="2400" dirty="0">
                <a:solidFill>
                  <a:schemeClr val="tx1"/>
                </a:solidFill>
                <a:cs typeface="Times New Roman" panose="02020603050405020304" pitchFamily="18" charset="0"/>
              </a:rPr>
              <a:t>Uses </a:t>
            </a:r>
            <a:r>
              <a:rPr lang="en-US" sz="2400" b="1" dirty="0">
                <a:solidFill>
                  <a:schemeClr val="accent3">
                    <a:lumMod val="75000"/>
                  </a:schemeClr>
                </a:solidFill>
                <a:cs typeface="Times New Roman" panose="02020603050405020304" pitchFamily="18" charset="0"/>
              </a:rPr>
              <a:t>pooled quasi-maximum likelihood estimators </a:t>
            </a:r>
            <a:r>
              <a:rPr lang="en-US" sz="2400" dirty="0">
                <a:solidFill>
                  <a:schemeClr val="tx1"/>
                </a:solidFill>
                <a:cs typeface="Times New Roman" panose="02020603050405020304" pitchFamily="18" charset="0"/>
              </a:rPr>
              <a:t>to extend POLS</a:t>
            </a:r>
          </a:p>
          <a:p>
            <a:pPr lvl="1"/>
            <a:r>
              <a:rPr lang="en-US" sz="2400" dirty="0">
                <a:solidFill>
                  <a:schemeClr val="tx1"/>
                </a:solidFill>
                <a:cs typeface="Times New Roman" panose="02020603050405020304" pitchFamily="18" charset="0"/>
              </a:rPr>
              <a:t>ATTs are identified for each cohort and calendar time period</a:t>
            </a:r>
          </a:p>
          <a:p>
            <a:pPr lvl="1"/>
            <a:endParaRPr lang="en-US" sz="2400" dirty="0">
              <a:solidFill>
                <a:schemeClr val="tx1"/>
              </a:solidFill>
              <a:cs typeface="Times New Roman" panose="02020603050405020304" pitchFamily="18" charset="0"/>
            </a:endParaRPr>
          </a:p>
          <a:p>
            <a:pPr marL="274320" lvl="1" indent="0">
              <a:buNone/>
            </a:pPr>
            <a:r>
              <a:rPr lang="en-US" sz="2400" dirty="0">
                <a:solidFill>
                  <a:schemeClr val="tx1"/>
                </a:solidFill>
                <a:cs typeface="Times New Roman" panose="02020603050405020304" pitchFamily="18" charset="0"/>
              </a:rPr>
              <a:t>Useful for:</a:t>
            </a:r>
          </a:p>
          <a:p>
            <a:pPr marL="731520" lvl="1" indent="-457200">
              <a:buFont typeface="+mj-lt"/>
              <a:buAutoNum type="arabicPeriod"/>
            </a:pPr>
            <a:r>
              <a:rPr lang="en-US" sz="2400" dirty="0">
                <a:solidFill>
                  <a:schemeClr val="tx1"/>
                </a:solidFill>
                <a:cs typeface="Times New Roman" panose="02020603050405020304" pitchFamily="18" charset="0"/>
              </a:rPr>
              <a:t>Logistic + Bernoulli (binary outcome) </a:t>
            </a:r>
          </a:p>
          <a:p>
            <a:pPr marL="731520" lvl="1" indent="-457200">
              <a:buFont typeface="+mj-lt"/>
              <a:buAutoNum type="arabicPeriod"/>
            </a:pPr>
            <a:r>
              <a:rPr lang="en-US" sz="2400" dirty="0">
                <a:solidFill>
                  <a:schemeClr val="tx1"/>
                </a:solidFill>
                <a:cs typeface="Times New Roman" panose="02020603050405020304" pitchFamily="18" charset="0"/>
              </a:rPr>
              <a:t>Logistic + Binomial (count data with known upper bound) </a:t>
            </a:r>
          </a:p>
          <a:p>
            <a:pPr marL="731520" lvl="1" indent="-457200">
              <a:buFont typeface="+mj-lt"/>
              <a:buAutoNum type="arabicPeriod"/>
            </a:pPr>
            <a:r>
              <a:rPr lang="en-US" sz="2400" dirty="0">
                <a:solidFill>
                  <a:schemeClr val="tx1"/>
                </a:solidFill>
                <a:cs typeface="Times New Roman" panose="02020603050405020304" pitchFamily="18" charset="0"/>
              </a:rPr>
              <a:t>Exponential + Poisson (count data with no truncating)</a:t>
            </a:r>
          </a:p>
        </p:txBody>
      </p:sp>
    </p:spTree>
    <p:extLst>
      <p:ext uri="{BB962C8B-B14F-4D97-AF65-F5344CB8AC3E}">
        <p14:creationId xmlns:p14="http://schemas.microsoft.com/office/powerpoint/2010/main" val="42797901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Conclusion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066800"/>
                <a:ext cx="10820400" cy="5141388"/>
              </a:xfrm>
            </p:spPr>
            <p:txBody>
              <a:bodyPr>
                <a:noAutofit/>
              </a:bodyPr>
              <a:lstStyle/>
              <a:p>
                <a:pPr lvl="1"/>
                <a:r>
                  <a:rPr lang="en-CA" sz="2400" dirty="0">
                    <a:solidFill>
                      <a:schemeClr val="tx1"/>
                    </a:solidFill>
                    <a:cs typeface="Times New Roman" panose="02020603050405020304" pitchFamily="18" charset="0"/>
                  </a:rPr>
                  <a:t>Critical problems with TWFE</a:t>
                </a:r>
              </a:p>
              <a:p>
                <a:pPr lvl="2"/>
                <a:r>
                  <a:rPr lang="en-US" sz="2400" dirty="0">
                    <a:solidFill>
                      <a:schemeClr val="tx1"/>
                    </a:solidFill>
                    <a:cs typeface="Times New Roman" panose="02020603050405020304" pitchFamily="18" charset="0"/>
                  </a:rPr>
                  <a:t>Uses “bad” comparison groups</a:t>
                </a:r>
              </a:p>
              <a:p>
                <a:pPr lvl="2"/>
                <a:r>
                  <a:rPr lang="en-US" sz="2400" dirty="0">
                    <a:solidFill>
                      <a:schemeClr val="tx1"/>
                    </a:solidFill>
                    <a:cs typeface="Times New Roman" panose="02020603050405020304" pitchFamily="18" charset="0"/>
                  </a:rPr>
                  <a:t>Spillover effects contaminate estimates</a:t>
                </a:r>
              </a:p>
              <a:p>
                <a:pPr lvl="1"/>
                <a:r>
                  <a:rPr lang="en-US" sz="2400" dirty="0">
                    <a:solidFill>
                      <a:schemeClr val="tx1"/>
                    </a:solidFill>
                    <a:cs typeface="Times New Roman" panose="02020603050405020304" pitchFamily="18" charset="0"/>
                  </a:rPr>
                  <a:t>But lots of solutions! </a:t>
                </a:r>
              </a:p>
              <a:p>
                <a:pPr lvl="2"/>
                <a:r>
                  <a:rPr lang="en-US" sz="2400" dirty="0">
                    <a:solidFill>
                      <a:schemeClr val="tx1"/>
                    </a:solidFill>
                    <a:cs typeface="Times New Roman" panose="02020603050405020304" pitchFamily="18" charset="0"/>
                  </a:rPr>
                  <a:t>Diagnostic tools (Bacon decomposition) </a:t>
                </a:r>
              </a:p>
              <a:p>
                <a:pPr lvl="2"/>
                <a:r>
                  <a:rPr lang="en-US" sz="2400" dirty="0">
                    <a:solidFill>
                      <a:schemeClr val="tx1"/>
                    </a:solidFill>
                    <a:cs typeface="Times New Roman" panose="02020603050405020304" pitchFamily="18" charset="0"/>
                  </a:rPr>
                  <a:t>Imputation methods (</a:t>
                </a:r>
                <a14:m>
                  <m:oMath xmlns:m="http://schemas.openxmlformats.org/officeDocument/2006/math">
                    <m:r>
                      <a:rPr lang="en-CA" sz="2400" b="0" i="1" smtClean="0">
                        <a:solidFill>
                          <a:schemeClr val="tx1"/>
                        </a:solidFill>
                        <a:latin typeface="Cambria Math" panose="02040503050406030204" pitchFamily="18" charset="0"/>
                        <a:cs typeface="Times New Roman" panose="02020603050405020304" pitchFamily="18" charset="0"/>
                      </a:rPr>
                      <m:t>𝐷𝐼</m:t>
                    </m:r>
                    <m:sSub>
                      <m:sSubPr>
                        <m:ctrlPr>
                          <a:rPr lang="en-CA" sz="2400" b="0" i="1" smtClean="0">
                            <a:solidFill>
                              <a:schemeClr val="tx1"/>
                            </a:solidFill>
                            <a:latin typeface="Cambria Math" panose="02040503050406030204" pitchFamily="18" charset="0"/>
                            <a:cs typeface="Times New Roman" panose="02020603050405020304" pitchFamily="18" charset="0"/>
                          </a:rPr>
                        </m:ctrlPr>
                      </m:sSubPr>
                      <m:e>
                        <m:r>
                          <a:rPr lang="en-CA" sz="2400" b="0" i="1" smtClean="0">
                            <a:solidFill>
                              <a:schemeClr val="tx1"/>
                            </a:solidFill>
                            <a:latin typeface="Cambria Math" panose="02040503050406030204" pitchFamily="18" charset="0"/>
                            <a:cs typeface="Times New Roman" panose="02020603050405020304" pitchFamily="18" charset="0"/>
                          </a:rPr>
                          <m:t>𝐷</m:t>
                        </m:r>
                      </m:e>
                      <m:sub>
                        <m:r>
                          <a:rPr lang="en-CA" sz="2400" b="0" i="1" smtClean="0">
                            <a:solidFill>
                              <a:schemeClr val="tx1"/>
                            </a:solidFill>
                            <a:latin typeface="Cambria Math" panose="02040503050406030204" pitchFamily="18" charset="0"/>
                            <a:cs typeface="Times New Roman" panose="02020603050405020304" pitchFamily="18" charset="0"/>
                          </a:rPr>
                          <m:t>𝑀</m:t>
                        </m:r>
                      </m:sub>
                    </m:sSub>
                  </m:oMath>
                </a14:m>
                <a:r>
                  <a:rPr lang="en-US" sz="2400" dirty="0">
                    <a:solidFill>
                      <a:schemeClr val="tx1"/>
                    </a:solidFill>
                    <a:cs typeface="Times New Roman" panose="02020603050405020304" pitchFamily="18" charset="0"/>
                  </a:rPr>
                  <a:t> estimators)</a:t>
                </a:r>
              </a:p>
              <a:p>
                <a:pPr lvl="2"/>
                <a:r>
                  <a:rPr lang="en-US" sz="2400" dirty="0">
                    <a:solidFill>
                      <a:schemeClr val="tx1"/>
                    </a:solidFill>
                    <a:cs typeface="Times New Roman" panose="02020603050405020304" pitchFamily="18" charset="0"/>
                  </a:rPr>
                  <a:t>Doubly robust estimators (Callaway and </a:t>
                </a:r>
                <a:r>
                  <a:rPr lang="en-US" sz="2400" dirty="0" err="1">
                    <a:solidFill>
                      <a:schemeClr val="tx1"/>
                    </a:solidFill>
                    <a:cs typeface="Times New Roman" panose="02020603050405020304" pitchFamily="18" charset="0"/>
                  </a:rPr>
                  <a:t>Sant’Anna</a:t>
                </a:r>
                <a:r>
                  <a:rPr lang="en-US" sz="2400" dirty="0">
                    <a:solidFill>
                      <a:schemeClr val="tx1"/>
                    </a:solidFill>
                    <a:cs typeface="Times New Roman" panose="02020603050405020304" pitchFamily="18" charset="0"/>
                  </a:rPr>
                  <a:t>, </a:t>
                </a:r>
                <a:r>
                  <a:rPr lang="en-US" sz="2400" dirty="0" err="1">
                    <a:solidFill>
                      <a:schemeClr val="tx1"/>
                    </a:solidFill>
                    <a:cs typeface="Times New Roman" panose="02020603050405020304" pitchFamily="18" charset="0"/>
                  </a:rPr>
                  <a:t>Borusyak</a:t>
                </a:r>
                <a:r>
                  <a:rPr lang="en-US" sz="2400" dirty="0">
                    <a:solidFill>
                      <a:schemeClr val="tx1"/>
                    </a:solidFill>
                    <a:cs typeface="Times New Roman" panose="02020603050405020304" pitchFamily="18" charset="0"/>
                  </a:rPr>
                  <a:t> et al., Sun and Abraham, …)</a:t>
                </a:r>
              </a:p>
              <a:p>
                <a:pPr lvl="2"/>
                <a:r>
                  <a:rPr lang="en-US" sz="2400" dirty="0">
                    <a:solidFill>
                      <a:schemeClr val="tx1"/>
                    </a:solidFill>
                    <a:cs typeface="Times New Roman" panose="02020603050405020304" pitchFamily="18" charset="0"/>
                  </a:rPr>
                  <a:t>Expanding the regression and being explicit about your assumptions (Wooldridge)</a:t>
                </a:r>
              </a:p>
              <a:p>
                <a:pPr lvl="1"/>
                <a:r>
                  <a:rPr lang="en-US" sz="2400" dirty="0">
                    <a:solidFill>
                      <a:schemeClr val="tx1"/>
                    </a:solidFill>
                    <a:cs typeface="Times New Roman" panose="02020603050405020304" pitchFamily="18" charset="0"/>
                  </a:rPr>
                  <a:t>The key takeaway: </a:t>
                </a:r>
                <a:r>
                  <a:rPr lang="en-US" sz="2400" b="1" dirty="0">
                    <a:solidFill>
                      <a:schemeClr val="accent2">
                        <a:lumMod val="75000"/>
                      </a:schemeClr>
                    </a:solidFill>
                    <a:cs typeface="Times New Roman" panose="02020603050405020304" pitchFamily="18" charset="0"/>
                  </a:rPr>
                  <a:t>what are you trying to do with your regression? </a:t>
                </a:r>
                <a:endParaRPr lang="en-US" sz="2400"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066800"/>
                <a:ext cx="10820400" cy="5141388"/>
              </a:xfrm>
              <a:blipFill>
                <a:blip r:embed="rId3"/>
                <a:stretch>
                  <a:fillRect t="-1661"/>
                </a:stretch>
              </a:blipFill>
            </p:spPr>
            <p:txBody>
              <a:bodyPr/>
              <a:lstStyle/>
              <a:p>
                <a:r>
                  <a:rPr lang="en-CA">
                    <a:noFill/>
                  </a:rPr>
                  <a:t> </a:t>
                </a:r>
              </a:p>
            </p:txBody>
          </p:sp>
        </mc:Fallback>
      </mc:AlternateContent>
    </p:spTree>
    <p:extLst>
      <p:ext uri="{BB962C8B-B14F-4D97-AF65-F5344CB8AC3E}">
        <p14:creationId xmlns:p14="http://schemas.microsoft.com/office/powerpoint/2010/main" val="456332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Remember: Quasi-Experimental Variation</a:t>
            </a:r>
            <a:endParaRPr lang="en-US" sz="36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38B73808-3380-FD77-247A-9E48B828FF7D}"/>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7D9831EF-BFA8-DBB7-943C-37D63A2A1186}"/>
              </a:ext>
            </a:extLst>
          </p:cNvPr>
          <p:cNvPicPr>
            <a:picLocks noChangeAspect="1"/>
          </p:cNvPicPr>
          <p:nvPr/>
        </p:nvPicPr>
        <p:blipFill>
          <a:blip r:embed="rId3"/>
          <a:stretch>
            <a:fillRect/>
          </a:stretch>
        </p:blipFill>
        <p:spPr>
          <a:xfrm>
            <a:off x="609600" y="1219200"/>
            <a:ext cx="10058400" cy="5195075"/>
          </a:xfrm>
          <a:prstGeom prst="rect">
            <a:avLst/>
          </a:prstGeom>
        </p:spPr>
      </p:pic>
    </p:spTree>
    <p:extLst>
      <p:ext uri="{BB962C8B-B14F-4D97-AF65-F5344CB8AC3E}">
        <p14:creationId xmlns:p14="http://schemas.microsoft.com/office/powerpoint/2010/main" val="2337744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Remember: Quasi-Experimental Variation</a:t>
            </a:r>
            <a:endParaRPr lang="en-US" sz="36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38B73808-3380-FD77-247A-9E48B828FF7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019F634-587C-52DE-BBB8-B897DACEE7FB}"/>
              </a:ext>
            </a:extLst>
          </p:cNvPr>
          <p:cNvPicPr>
            <a:picLocks noChangeAspect="1"/>
          </p:cNvPicPr>
          <p:nvPr/>
        </p:nvPicPr>
        <p:blipFill>
          <a:blip r:embed="rId3"/>
          <a:stretch>
            <a:fillRect/>
          </a:stretch>
        </p:blipFill>
        <p:spPr>
          <a:xfrm>
            <a:off x="1444752" y="905022"/>
            <a:ext cx="8229600" cy="5976127"/>
          </a:xfrm>
          <a:prstGeom prst="rect">
            <a:avLst/>
          </a:prstGeom>
        </p:spPr>
      </p:pic>
    </p:spTree>
    <p:extLst>
      <p:ext uri="{BB962C8B-B14F-4D97-AF65-F5344CB8AC3E}">
        <p14:creationId xmlns:p14="http://schemas.microsoft.com/office/powerpoint/2010/main" val="3969978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The Strategy Behind Difference-in-Differences (DID)</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551D89E2-5A2B-6855-F0CE-E13C5FB22361}"/>
              </a:ext>
            </a:extLst>
          </p:cNvPr>
          <p:cNvPicPr>
            <a:picLocks noGrp="1" noChangeAspect="1"/>
          </p:cNvPicPr>
          <p:nvPr>
            <p:ph idx="1"/>
          </p:nvPr>
        </p:nvPicPr>
        <p:blipFill>
          <a:blip r:embed="rId3"/>
          <a:stretch>
            <a:fillRect/>
          </a:stretch>
        </p:blipFill>
        <p:spPr>
          <a:xfrm>
            <a:off x="800100" y="1143000"/>
            <a:ext cx="10058400" cy="5007012"/>
          </a:xfrm>
        </p:spPr>
      </p:pic>
    </p:spTree>
    <p:extLst>
      <p:ext uri="{BB962C8B-B14F-4D97-AF65-F5344CB8AC3E}">
        <p14:creationId xmlns:p14="http://schemas.microsoft.com/office/powerpoint/2010/main" val="2640391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TWFE Regressions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𝑔𝑡</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𝛼</m:t>
                          </m:r>
                        </m:e>
                        <m:sub>
                          <m:r>
                            <a:rPr lang="en-US" sz="2400" b="0" i="1" smtClean="0">
                              <a:latin typeface="Cambria Math" panose="02040503050406030204" pitchFamily="18" charset="0"/>
                              <a:cs typeface="Times New Roman" panose="02020603050405020304" pitchFamily="18" charset="0"/>
                            </a:rPr>
                            <m:t>𝑔</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𝜏</m:t>
                          </m:r>
                        </m:e>
                        <m:sub>
                          <m:r>
                            <a:rPr lang="en-US" sz="2400" b="0" i="1" smtClean="0">
                              <a:latin typeface="Cambria Math" panose="02040503050406030204" pitchFamily="18" charset="0"/>
                              <a:cs typeface="Times New Roman" panose="02020603050405020304" pitchFamily="18" charset="0"/>
                            </a:rPr>
                            <m:t>𝑡</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sSub>
                            <m:sSubPr>
                              <m:ctrlPr>
                                <a:rPr lang="en-US" sz="2400" b="1" i="1" smtClean="0">
                                  <a:solidFill>
                                    <a:schemeClr val="accent5">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5">
                                      <a:lumMod val="75000"/>
                                    </a:schemeClr>
                                  </a:solidFill>
                                  <a:latin typeface="Cambria Math" panose="02040503050406030204" pitchFamily="18" charset="0"/>
                                  <a:cs typeface="Times New Roman" panose="02020603050405020304" pitchFamily="18" charset="0"/>
                                </a:rPr>
                                <m:t>𝜸</m:t>
                              </m:r>
                            </m:e>
                            <m:sub>
                              <m:r>
                                <a:rPr lang="en-US" sz="2400" b="1" i="1" smtClean="0">
                                  <a:solidFill>
                                    <a:schemeClr val="accent5">
                                      <a:lumMod val="75000"/>
                                    </a:schemeClr>
                                  </a:solidFill>
                                  <a:latin typeface="Cambria Math" panose="02040503050406030204" pitchFamily="18" charset="0"/>
                                  <a:cs typeface="Times New Roman" panose="02020603050405020304" pitchFamily="18" charset="0"/>
                                </a:rPr>
                                <m:t>𝒕</m:t>
                              </m:r>
                            </m:sub>
                          </m:sSub>
                          <m:nary>
                            <m:naryPr>
                              <m:chr m:val="∑"/>
                              <m:supHide m:val="on"/>
                              <m:ctrlPr>
                                <a:rPr lang="en-US" sz="2400" b="0" i="1" smtClean="0">
                                  <a:latin typeface="Cambria Math" panose="02040503050406030204" pitchFamily="18" charset="0"/>
                                  <a:cs typeface="Times New Roman" panose="02020603050405020304" pitchFamily="18" charset="0"/>
                                </a:rPr>
                              </m:ctrlPr>
                            </m:naryPr>
                            <m:sub>
                              <m:r>
                                <a:rPr lang="en-US" sz="2400" b="0" i="1" smtClean="0">
                                  <a:latin typeface="Cambria Math" panose="02040503050406030204" pitchFamily="18" charset="0"/>
                                  <a:cs typeface="Times New Roman" panose="02020603050405020304" pitchFamily="18" charset="0"/>
                                </a:rPr>
                                <m:t>𝑡</m:t>
                              </m:r>
                            </m:sub>
                            <m:sup/>
                            <m:e>
                              <m:r>
                                <a:rPr lang="en-US" sz="2400" b="0" i="1" smtClean="0">
                                  <a:latin typeface="Cambria Math" panose="02040503050406030204" pitchFamily="18" charset="0"/>
                                  <a:cs typeface="Times New Roman" panose="02020603050405020304" pitchFamily="18" charset="0"/>
                                </a:rPr>
                                <m:t>𝑇𝑟𝑒𝑎𝑡𝑒</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𝑑</m:t>
                                  </m:r>
                                </m:e>
                                <m:sub>
                                  <m:r>
                                    <a:rPr lang="en-US" sz="2400" b="0" i="1" smtClean="0">
                                      <a:latin typeface="Cambria Math" panose="02040503050406030204" pitchFamily="18" charset="0"/>
                                      <a:cs typeface="Times New Roman" panose="02020603050405020304" pitchFamily="18" charset="0"/>
                                    </a:rPr>
                                    <m:t>𝑔</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𝐸</m:t>
                                  </m:r>
                                </m:e>
                                <m:sub>
                                  <m:r>
                                    <a:rPr lang="en-US" sz="2400" b="0" i="1" smtClean="0">
                                      <a:latin typeface="Cambria Math" panose="02040503050406030204" pitchFamily="18" charset="0"/>
                                      <a:cs typeface="Times New Roman" panose="02020603050405020304" pitchFamily="18" charset="0"/>
                                    </a:rPr>
                                    <m:t>𝑡</m:t>
                                  </m:r>
                                </m:sub>
                              </m:sSub>
                            </m:e>
                          </m:nary>
                        </m:e>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𝑔𝑡</m:t>
                          </m:r>
                        </m:sub>
                      </m:sSub>
                    </m:oMath>
                  </m:oMathPara>
                </a14:m>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Some estimation notes: </a:t>
                </a:r>
              </a:p>
              <a:p>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𝐸</m:t>
                        </m:r>
                      </m:e>
                      <m:sub>
                        <m:r>
                          <a:rPr lang="en-US" sz="2400" b="0" i="1" smtClean="0">
                            <a:latin typeface="Cambria Math" panose="02040503050406030204" pitchFamily="18" charset="0"/>
                            <a:cs typeface="Times New Roman" panose="02020603050405020304" pitchFamily="18" charset="0"/>
                          </a:rPr>
                          <m:t>𝑡</m:t>
                        </m:r>
                      </m:sub>
                    </m:sSub>
                  </m:oMath>
                </a14:m>
                <a:r>
                  <a:rPr lang="en-US" sz="2400" dirty="0">
                    <a:cs typeface="Times New Roman" panose="02020603050405020304" pitchFamily="18" charset="0"/>
                  </a:rPr>
                  <a:t> is a dummy variable for each (relative) time dummy</a:t>
                </a:r>
              </a:p>
              <a:p>
                <a:pPr marL="0" indent="0">
                  <a:buNone/>
                </a:pPr>
                <a:r>
                  <a:rPr lang="en-US" sz="2400" b="1" dirty="0">
                    <a:solidFill>
                      <a:schemeClr val="accent3">
                        <a:lumMod val="75000"/>
                      </a:schemeClr>
                    </a:solidFill>
                    <a:cs typeface="Times New Roman" panose="02020603050405020304" pitchFamily="18" charset="0"/>
                  </a:rPr>
                  <a:t>When can we say that TWFE = DID? </a:t>
                </a:r>
                <a:endParaRPr lang="en-US" sz="2400" dirty="0">
                  <a:solidFill>
                    <a:schemeClr val="accent3">
                      <a:lumMod val="75000"/>
                    </a:schemeClr>
                  </a:solidFill>
                  <a:cs typeface="Times New Roman" panose="02020603050405020304" pitchFamily="18" charset="0"/>
                </a:endParaRPr>
              </a:p>
              <a:p>
                <a:pPr lvl="1"/>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a:stretch>
              </a:blipFill>
            </p:spPr>
            <p:txBody>
              <a:bodyPr/>
              <a:lstStyle/>
              <a:p>
                <a:r>
                  <a:rPr lang="en-US">
                    <a:noFill/>
                  </a:rPr>
                  <a:t> </a:t>
                </a:r>
              </a:p>
            </p:txBody>
          </p:sp>
        </mc:Fallback>
      </mc:AlternateContent>
    </p:spTree>
    <p:extLst>
      <p:ext uri="{BB962C8B-B14F-4D97-AF65-F5344CB8AC3E}">
        <p14:creationId xmlns:p14="http://schemas.microsoft.com/office/powerpoint/2010/main" val="1746076781"/>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6467</TotalTime>
  <Words>4559</Words>
  <Application>Microsoft Office PowerPoint</Application>
  <PresentationFormat>Widescreen</PresentationFormat>
  <Paragraphs>435</Paragraphs>
  <Slides>53</Slides>
  <Notes>53</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Arial</vt:lpstr>
      <vt:lpstr>Calibri</vt:lpstr>
      <vt:lpstr>Cambria Math</vt:lpstr>
      <vt:lpstr>Century Schoolbook</vt:lpstr>
      <vt:lpstr>Consolas</vt:lpstr>
      <vt:lpstr>Times New Roman</vt:lpstr>
      <vt:lpstr>Wingdings 2</vt:lpstr>
      <vt:lpstr>View</vt:lpstr>
      <vt:lpstr>Health Econometrics I </vt:lpstr>
      <vt:lpstr>Two Way Fixed Effects</vt:lpstr>
      <vt:lpstr>Two Way Fixed Effects</vt:lpstr>
      <vt:lpstr>Session Outline</vt:lpstr>
      <vt:lpstr>Contamination in TWFE</vt:lpstr>
      <vt:lpstr>Remember: Quasi-Experimental Variation</vt:lpstr>
      <vt:lpstr>Remember: Quasi-Experimental Variation</vt:lpstr>
      <vt:lpstr>The Strategy Behind Difference-in-Differences (DID)</vt:lpstr>
      <vt:lpstr>TWFE Regressions</vt:lpstr>
      <vt:lpstr>TWFE Regressions</vt:lpstr>
      <vt:lpstr>Dynamic Treatment Effects in TWFE</vt:lpstr>
      <vt:lpstr>TWFE: A Flurry of Problems (2021) </vt:lpstr>
      <vt:lpstr>TWFE: A Flurry of Problems (2022) </vt:lpstr>
      <vt:lpstr>Primary Problem: Weighting</vt:lpstr>
      <vt:lpstr>Primary Problem: Weighting</vt:lpstr>
      <vt:lpstr>Why is Negative Weighting a Problem?</vt:lpstr>
      <vt:lpstr>TWFE and Weighting Problems</vt:lpstr>
      <vt:lpstr>TWFE and Weighting Problems</vt:lpstr>
      <vt:lpstr>Where do Negative Weights Come From?</vt:lpstr>
      <vt:lpstr>Another Problem: Heterogeneous Treatment Effects</vt:lpstr>
      <vt:lpstr>Alternatives to TWFE</vt:lpstr>
      <vt:lpstr>Two main approaches: </vt:lpstr>
      <vt:lpstr>Two main approaches: </vt:lpstr>
      <vt:lpstr>Two main approaches: </vt:lpstr>
      <vt:lpstr>Estimators Everywhere!</vt:lpstr>
      <vt:lpstr>Estimators Everywhere!</vt:lpstr>
      <vt:lpstr>If you are willing to rule out dynamic effects…</vt:lpstr>
      <vt:lpstr>…but we want dynamic effects!</vt:lpstr>
      <vt:lpstr>Callaway and Sant’Anna (2021)</vt:lpstr>
      <vt:lpstr>Callaway and Sant’Anna (2021)</vt:lpstr>
      <vt:lpstr>Callaway and Sant’Anna (2021)</vt:lpstr>
      <vt:lpstr>Increasing Efficiency: Borusyak et al., 2021</vt:lpstr>
      <vt:lpstr>So What’s the Difference? </vt:lpstr>
      <vt:lpstr>So What’s the Difference? </vt:lpstr>
      <vt:lpstr>So What’s the Difference? </vt:lpstr>
      <vt:lpstr>Do I have to run them all? </vt:lpstr>
      <vt:lpstr>Do I have to run them all? </vt:lpstr>
      <vt:lpstr>Saving the Regression!</vt:lpstr>
      <vt:lpstr>Don’t take away our regressions! </vt:lpstr>
      <vt:lpstr>Extending the TWFE Estimator </vt:lpstr>
      <vt:lpstr>Extending the TWFE Estimator </vt:lpstr>
      <vt:lpstr>Intuition for the ETWFE Estimator</vt:lpstr>
      <vt:lpstr>Intuition for the ETWFE Estimator</vt:lpstr>
      <vt:lpstr>Intuition for the ETWFE Estimator</vt:lpstr>
      <vt:lpstr>Intuition for the ETWFE Estimator</vt:lpstr>
      <vt:lpstr>So What’s Different? </vt:lpstr>
      <vt:lpstr>So What’s Different? </vt:lpstr>
      <vt:lpstr>So What’s Different? </vt:lpstr>
      <vt:lpstr>Some (More) Intuition</vt:lpstr>
      <vt:lpstr>Some (More) Intuition</vt:lpstr>
      <vt:lpstr>Some (More) Intuition</vt:lpstr>
      <vt:lpstr>Quick Sidenote: Nonlinear DID</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553</cp:revision>
  <dcterms:created xsi:type="dcterms:W3CDTF">2011-01-10T00:42:42Z</dcterms:created>
  <dcterms:modified xsi:type="dcterms:W3CDTF">2022-11-19T20:04:08Z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